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3" r:id="rId2"/>
    <p:sldId id="257" r:id="rId3"/>
    <p:sldId id="351" r:id="rId4"/>
    <p:sldId id="352" r:id="rId5"/>
    <p:sldId id="354" r:id="rId6"/>
    <p:sldId id="258" r:id="rId7"/>
    <p:sldId id="367" r:id="rId8"/>
    <p:sldId id="260" r:id="rId9"/>
    <p:sldId id="350" r:id="rId10"/>
    <p:sldId id="363" r:id="rId11"/>
    <p:sldId id="368" r:id="rId12"/>
    <p:sldId id="369" r:id="rId13"/>
    <p:sldId id="371" r:id="rId14"/>
    <p:sldId id="372" r:id="rId15"/>
    <p:sldId id="373" r:id="rId16"/>
    <p:sldId id="374" r:id="rId1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a:srgbClr val="FF7C80"/>
    <a:srgbClr val="FF5050"/>
    <a:srgbClr val="CC3300"/>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340DF82-565B-43A4-8E0B-30462ED6F3FA}" type="datetimeFigureOut">
              <a:rPr lang="it-IT" smtClean="0"/>
              <a:pPr/>
              <a:t>02/03/2017</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D5A5702-491A-469B-A280-68FA2E08CD8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D5A5702-491A-469B-A280-68FA2E08CD80}" type="slidenum">
              <a:rPr lang="it-IT" smtClean="0"/>
              <a:pPr/>
              <a:t>11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D5A5702-491A-469B-A280-68FA2E08CD80}"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D5A5702-491A-469B-A280-68FA2E08CD80}"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D5A5702-491A-469B-A280-68FA2E08CD80}"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849006A-FCF3-47BC-893B-EC60D140841C}"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AF2804-FF44-4B7C-A62A-5F9D2C96578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9006A-FCF3-47BC-893B-EC60D140841C}" type="datetimeFigureOut">
              <a:rPr lang="it-IT" smtClean="0"/>
              <a:pPr/>
              <a:t>02/03/2017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F2804-FF44-4B7C-A62A-5F9D2C96578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268761"/>
            <a:ext cx="7772400" cy="1368151"/>
          </a:xfrm>
        </p:spPr>
        <p:txBody>
          <a:bodyPr>
            <a:noAutofit/>
          </a:bodyPr>
          <a:lstStyle/>
          <a:p>
            <a:r>
              <a:rPr lang="it-IT" b="1" dirty="0" smtClean="0">
                <a:solidFill>
                  <a:srgbClr val="0000FF"/>
                </a:solidFill>
                <a:latin typeface="Times New Roman" pitchFamily="18" charset="0"/>
                <a:cs typeface="Times New Roman" pitchFamily="18" charset="0"/>
              </a:rPr>
              <a:t/>
            </a:r>
            <a:br>
              <a:rPr lang="it-IT" b="1" dirty="0" smtClean="0">
                <a:solidFill>
                  <a:srgbClr val="0000FF"/>
                </a:solidFill>
                <a:latin typeface="Times New Roman" pitchFamily="18" charset="0"/>
                <a:cs typeface="Times New Roman" pitchFamily="18" charset="0"/>
              </a:rPr>
            </a:br>
            <a:r>
              <a:rPr lang="it-IT" sz="4800" b="1" dirty="0" smtClean="0">
                <a:solidFill>
                  <a:srgbClr val="0000FF"/>
                </a:solidFill>
                <a:latin typeface="Times New Roman" pitchFamily="18" charset="0"/>
                <a:cs typeface="Times New Roman" pitchFamily="18" charset="0"/>
              </a:rPr>
              <a:t>Risultati sintetici </a:t>
            </a:r>
            <a:r>
              <a:rPr lang="it-IT" sz="4800" b="1" dirty="0" smtClean="0">
                <a:solidFill>
                  <a:srgbClr val="0000FF"/>
                </a:solidFill>
                <a:latin typeface="Times New Roman" pitchFamily="18" charset="0"/>
                <a:cs typeface="Times New Roman" pitchFamily="18" charset="0"/>
              </a:rPr>
              <a:t>valutazione secondaria di 1° grado</a:t>
            </a:r>
            <a:r>
              <a:rPr lang="it-IT" sz="4800" b="1" dirty="0" smtClean="0">
                <a:solidFill>
                  <a:srgbClr val="0000FF"/>
                </a:solidFill>
                <a:latin typeface="Times New Roman" pitchFamily="18" charset="0"/>
                <a:cs typeface="Times New Roman" pitchFamily="18" charset="0"/>
              </a:rPr>
              <a:t/>
            </a:r>
            <a:br>
              <a:rPr lang="it-IT" sz="4800" b="1" dirty="0" smtClean="0">
                <a:solidFill>
                  <a:srgbClr val="0000FF"/>
                </a:solidFill>
                <a:latin typeface="Times New Roman" pitchFamily="18" charset="0"/>
                <a:cs typeface="Times New Roman" pitchFamily="18" charset="0"/>
              </a:rPr>
            </a:br>
            <a:r>
              <a:rPr lang="it-IT" sz="4800" b="1" dirty="0" smtClean="0">
                <a:solidFill>
                  <a:srgbClr val="0000FF"/>
                </a:solidFill>
                <a:latin typeface="Times New Roman" pitchFamily="18" charset="0"/>
                <a:cs typeface="Times New Roman" pitchFamily="18" charset="0"/>
              </a:rPr>
              <a:t>I quadrimestre </a:t>
            </a:r>
            <a:r>
              <a:rPr lang="it-IT" sz="4800" b="1" dirty="0" err="1" smtClean="0">
                <a:solidFill>
                  <a:srgbClr val="0000FF"/>
                </a:solidFill>
                <a:latin typeface="Times New Roman" pitchFamily="18" charset="0"/>
                <a:cs typeface="Times New Roman" pitchFamily="18" charset="0"/>
              </a:rPr>
              <a:t>a.s.</a:t>
            </a:r>
            <a:r>
              <a:rPr lang="it-IT" sz="4800" b="1" dirty="0" smtClean="0">
                <a:solidFill>
                  <a:srgbClr val="0000FF"/>
                </a:solidFill>
                <a:latin typeface="Times New Roman" pitchFamily="18" charset="0"/>
                <a:cs typeface="Times New Roman" pitchFamily="18" charset="0"/>
              </a:rPr>
              <a:t> 2016-17</a:t>
            </a:r>
            <a:endParaRPr lang="it-IT" sz="4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003232" cy="706090"/>
          </a:xfrm>
        </p:spPr>
        <p:txBody>
          <a:bodyPr>
            <a:normAutofit fontScale="90000"/>
          </a:bodyPr>
          <a:lstStyle/>
          <a:p>
            <a:r>
              <a:rPr lang="it-IT" dirty="0" smtClean="0"/>
              <a:t>Considerazioni</a:t>
            </a:r>
            <a:endParaRPr lang="it-IT" dirty="0"/>
          </a:p>
        </p:txBody>
      </p:sp>
      <p:sp>
        <p:nvSpPr>
          <p:cNvPr id="3" name="Segnaposto contenuto 2"/>
          <p:cNvSpPr>
            <a:spLocks noGrp="1"/>
          </p:cNvSpPr>
          <p:nvPr>
            <p:ph idx="1"/>
          </p:nvPr>
        </p:nvSpPr>
        <p:spPr>
          <a:xfrm>
            <a:off x="457200" y="1196752"/>
            <a:ext cx="8229600" cy="4929411"/>
          </a:xfrm>
        </p:spPr>
        <p:txBody>
          <a:bodyPr>
            <a:normAutofit fontScale="77500" lnSpcReduction="20000"/>
          </a:bodyPr>
          <a:lstStyle/>
          <a:p>
            <a:r>
              <a:rPr lang="it-IT" sz="2400" dirty="0" smtClean="0">
                <a:latin typeface="Times New Roman" pitchFamily="18" charset="0"/>
                <a:cs typeface="Times New Roman" pitchFamily="18" charset="0"/>
              </a:rPr>
              <a:t>Il numero medio di insufficienze ad alunno è aumentato rispetto a quello dello scorso anno: aumentato per gli alunni stranieri, diminuito per gli alunni italiani.</a:t>
            </a:r>
          </a:p>
          <a:p>
            <a:r>
              <a:rPr lang="it-IT" sz="2400" dirty="0" smtClean="0">
                <a:solidFill>
                  <a:srgbClr val="C00000"/>
                </a:solidFill>
                <a:latin typeface="Times New Roman" pitchFamily="18" charset="0"/>
                <a:cs typeface="Times New Roman" pitchFamily="18" charset="0"/>
              </a:rPr>
              <a:t>E’ aumentata la media di insufficienze degli alunni stranieri, bisogna intervenire di più.</a:t>
            </a:r>
          </a:p>
          <a:p>
            <a:r>
              <a:rPr lang="it-IT" sz="2400" dirty="0" smtClean="0">
                <a:latin typeface="Times New Roman" pitchFamily="18" charset="0"/>
                <a:cs typeface="Times New Roman" pitchFamily="18" charset="0"/>
              </a:rPr>
              <a:t>Deve migliorare un </a:t>
            </a:r>
            <a:r>
              <a:rPr lang="it-IT" sz="2400" dirty="0" err="1" smtClean="0">
                <a:latin typeface="Times New Roman" pitchFamily="18" charset="0"/>
                <a:cs typeface="Times New Roman" pitchFamily="18" charset="0"/>
              </a:rPr>
              <a:t>pò</a:t>
            </a:r>
            <a:r>
              <a:rPr lang="it-IT" sz="2400" dirty="0" smtClean="0">
                <a:latin typeface="Times New Roman" pitchFamily="18" charset="0"/>
                <a:cs typeface="Times New Roman" pitchFamily="18" charset="0"/>
              </a:rPr>
              <a:t> la percentuale di alunni con valutazioni più elevate (8,9,10) in italiano e inglese, ma l’aumento è significativo rispetto allo scorso anno.</a:t>
            </a:r>
          </a:p>
          <a:p>
            <a:r>
              <a:rPr lang="it-IT" sz="2400" dirty="0" smtClean="0">
                <a:latin typeface="Times New Roman" pitchFamily="18" charset="0"/>
                <a:cs typeface="Times New Roman" pitchFamily="18" charset="0"/>
              </a:rPr>
              <a:t>La percentuale maggiore di insufficienze si ha in inglese, francese e storia come lo scorso anno. Sono diminuite significativamente le insufficienze in francese. </a:t>
            </a:r>
          </a:p>
          <a:p>
            <a:r>
              <a:rPr lang="it-IT" sz="2400" dirty="0" smtClean="0">
                <a:solidFill>
                  <a:srgbClr val="C00000"/>
                </a:solidFill>
                <a:latin typeface="Times New Roman" pitchFamily="18" charset="0"/>
                <a:cs typeface="Times New Roman" pitchFamily="18" charset="0"/>
              </a:rPr>
              <a:t>La percentuale di alunni con media del 9 (con 9 in italiano e 9 in matematica) è del 3%</a:t>
            </a:r>
            <a:r>
              <a:rPr lang="it-IT" sz="2400" b="1" dirty="0" smtClean="0">
                <a:solidFill>
                  <a:srgbClr val="C00000"/>
                </a:solidFill>
                <a:latin typeface="Times New Roman" pitchFamily="18" charset="0"/>
                <a:cs typeface="Times New Roman" pitchFamily="18" charset="0"/>
              </a:rPr>
              <a:t> </a:t>
            </a:r>
            <a:r>
              <a:rPr lang="it-IT" sz="2400" dirty="0" smtClean="0">
                <a:solidFill>
                  <a:srgbClr val="C00000"/>
                </a:solidFill>
                <a:latin typeface="Times New Roman" pitchFamily="18" charset="0"/>
                <a:cs typeface="Times New Roman" pitchFamily="18" charset="0"/>
              </a:rPr>
              <a:t>Nel piano di miglioramento l’obiettivo è di arrivare al 15% nel II quadrimestre. Lo scorso anno nel II quadrimestre siamo arrivati al 13,3%.</a:t>
            </a:r>
          </a:p>
          <a:p>
            <a:r>
              <a:rPr lang="it-IT" sz="2400" dirty="0" smtClean="0">
                <a:latin typeface="Times New Roman" pitchFamily="18" charset="0"/>
                <a:cs typeface="Times New Roman" pitchFamily="18" charset="0"/>
              </a:rPr>
              <a:t>La percentuale degli alunni che hanno 9 o 10 nel comportamento è del 50%. Va bene è sopra il target previsto.</a:t>
            </a:r>
            <a:r>
              <a:rPr lang="it-IT" sz="2400" b="1" dirty="0" smtClean="0">
                <a:latin typeface="Times New Roman" pitchFamily="18" charset="0"/>
                <a:cs typeface="Times New Roman" pitchFamily="18" charset="0"/>
              </a:rPr>
              <a:t> </a:t>
            </a:r>
            <a:endParaRPr lang="it-IT" sz="2400" dirty="0" smtClean="0">
              <a:latin typeface="Times New Roman" pitchFamily="18" charset="0"/>
              <a:cs typeface="Times New Roman" pitchFamily="18" charset="0"/>
            </a:endParaRPr>
          </a:p>
          <a:p>
            <a:r>
              <a:rPr lang="it-IT" sz="2400" dirty="0" smtClean="0">
                <a:latin typeface="Times New Roman" pitchFamily="18" charset="0"/>
                <a:cs typeface="Times New Roman" pitchFamily="18" charset="0"/>
              </a:rPr>
              <a:t>Nelle valutazione delle prove quadrimestrali i risultati sono abbastanza uniformi tra le classi di Cagli, sono superiori nelle classi di </a:t>
            </a:r>
            <a:r>
              <a:rPr lang="it-IT" sz="2400" dirty="0" err="1" smtClean="0">
                <a:latin typeface="Times New Roman" pitchFamily="18" charset="0"/>
                <a:cs typeface="Times New Roman" pitchFamily="18" charset="0"/>
              </a:rPr>
              <a:t>Cantiano</a:t>
            </a:r>
            <a:r>
              <a:rPr lang="it-IT" sz="2400" dirty="0" smtClean="0">
                <a:latin typeface="Times New Roman" pitchFamily="18" charset="0"/>
                <a:cs typeface="Times New Roman" pitchFamily="18" charset="0"/>
              </a:rPr>
              <a:t>. I risultati delle classi prime sono più elevati di quelli delle classi seconde e terze.</a:t>
            </a:r>
          </a:p>
          <a:p>
            <a:r>
              <a:rPr lang="it-IT" sz="2400" dirty="0" smtClean="0">
                <a:latin typeface="Times New Roman" pitchFamily="18" charset="0"/>
                <a:cs typeface="Times New Roman" pitchFamily="18" charset="0"/>
              </a:rPr>
              <a:t>Nella scuola di </a:t>
            </a:r>
            <a:r>
              <a:rPr lang="it-IT" sz="2400" dirty="0" err="1" smtClean="0">
                <a:latin typeface="Times New Roman" pitchFamily="18" charset="0"/>
                <a:cs typeface="Times New Roman" pitchFamily="18" charset="0"/>
              </a:rPr>
              <a:t>Cantiano</a:t>
            </a:r>
            <a:r>
              <a:rPr lang="it-IT" sz="2400" dirty="0" smtClean="0">
                <a:latin typeface="Times New Roman" pitchFamily="18" charset="0"/>
                <a:cs typeface="Times New Roman" pitchFamily="18" charset="0"/>
              </a:rPr>
              <a:t> abbiamo voti degli scrutini superiori.</a:t>
            </a:r>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2"/>
            <a:ext cx="8075240" cy="360040"/>
          </a:xfrm>
        </p:spPr>
        <p:txBody>
          <a:bodyPr>
            <a:normAutofit fontScale="90000"/>
          </a:bodyPr>
          <a:lstStyle/>
          <a:p>
            <a:pPr lvl="0"/>
            <a:r>
              <a:rPr lang="it-IT" sz="3200" dirty="0" smtClean="0"/>
              <a:t/>
            </a:r>
            <a:br>
              <a:rPr lang="it-IT" sz="3200" dirty="0" smtClean="0"/>
            </a:br>
            <a:r>
              <a:rPr lang="it-IT" sz="3200" dirty="0" smtClean="0"/>
              <a:t/>
            </a:r>
            <a:br>
              <a:rPr lang="it-IT" sz="3200" dirty="0" smtClean="0"/>
            </a:br>
            <a:r>
              <a:rPr lang="it-IT" sz="3200" dirty="0" smtClean="0"/>
              <a:t>Obiettivi e  benchmark alla base del Piano di Miglioramento dell’Istituto.</a:t>
            </a:r>
            <a:br>
              <a:rPr lang="it-IT" sz="3200" dirty="0" smtClean="0"/>
            </a:br>
            <a:endParaRPr lang="it-IT" sz="3200" dirty="0"/>
          </a:p>
        </p:txBody>
      </p:sp>
      <p:sp>
        <p:nvSpPr>
          <p:cNvPr id="3" name="Segnaposto contenuto 2"/>
          <p:cNvSpPr>
            <a:spLocks noGrp="1"/>
          </p:cNvSpPr>
          <p:nvPr>
            <p:ph idx="1"/>
          </p:nvPr>
        </p:nvSpPr>
        <p:spPr>
          <a:xfrm>
            <a:off x="457200" y="1340768"/>
            <a:ext cx="8363272" cy="5184576"/>
          </a:xfrm>
        </p:spPr>
        <p:txBody>
          <a:bodyPr>
            <a:normAutofit fontScale="25000" lnSpcReduction="20000"/>
          </a:bodyPr>
          <a:lstStyle/>
          <a:p>
            <a:pPr>
              <a:buNone/>
            </a:pPr>
            <a:endParaRPr lang="it-IT" sz="6400" dirty="0" smtClean="0">
              <a:latin typeface="Times New Roman" pitchFamily="18" charset="0"/>
              <a:cs typeface="Times New Roman" pitchFamily="18" charset="0"/>
            </a:endParaRPr>
          </a:p>
          <a:p>
            <a:pPr>
              <a:buNone/>
            </a:pPr>
            <a:r>
              <a:rPr lang="it-IT" sz="6400" dirty="0" smtClean="0">
                <a:latin typeface="Times New Roman" pitchFamily="18" charset="0"/>
                <a:cs typeface="Times New Roman" pitchFamily="18" charset="0"/>
              </a:rPr>
              <a:t>      </a:t>
            </a:r>
            <a:r>
              <a:rPr lang="it-IT" sz="6400" b="1" dirty="0" smtClean="0">
                <a:latin typeface="Times New Roman" pitchFamily="18" charset="0"/>
                <a:cs typeface="Times New Roman" pitchFamily="18" charset="0"/>
              </a:rPr>
              <a:t>Risultati scolastici:</a:t>
            </a:r>
          </a:p>
          <a:p>
            <a:pPr>
              <a:buNone/>
            </a:pPr>
            <a:endParaRPr lang="it-IT" sz="6400" b="1" dirty="0" smtClean="0">
              <a:latin typeface="Times New Roman" pitchFamily="18" charset="0"/>
              <a:cs typeface="Times New Roman" pitchFamily="18" charset="0"/>
            </a:endParaRPr>
          </a:p>
          <a:p>
            <a:pPr lvl="0"/>
            <a:r>
              <a:rPr lang="it-IT" sz="6400" dirty="0" smtClean="0">
                <a:latin typeface="Times New Roman" pitchFamily="18" charset="0"/>
                <a:cs typeface="Times New Roman" pitchFamily="18" charset="0"/>
              </a:rPr>
              <a:t>Raggiungere progressivamente nel triennio, nelle valutazioni degli esami, una distribuzione delle fasce di voto simile a quella nazionale e regionale. Nella scuola secondaria di 1° grado, nell’esame conclusivo del 1° ciclo d’istruzione, si doveva abbassare la percentuale di alunni con votazioni che rientrano nelle fasce più basse (6 e 7) e innalzare la percentuale degli alunni con votazioni che rientrano nelle fasce più alte (8,9,10).</a:t>
            </a:r>
          </a:p>
          <a:p>
            <a:pPr lvl="0">
              <a:buNone/>
            </a:pPr>
            <a:r>
              <a:rPr lang="it-IT" sz="6400" dirty="0" smtClean="0">
                <a:latin typeface="Times New Roman" pitchFamily="18" charset="0"/>
                <a:cs typeface="Times New Roman" pitchFamily="18" charset="0"/>
              </a:rPr>
              <a:t> </a:t>
            </a:r>
          </a:p>
          <a:p>
            <a:pPr>
              <a:buNone/>
            </a:pPr>
            <a:r>
              <a:rPr lang="it-IT" sz="6400" b="1" dirty="0" smtClean="0">
                <a:latin typeface="Times New Roman" pitchFamily="18" charset="0"/>
                <a:cs typeface="Times New Roman" pitchFamily="18" charset="0"/>
              </a:rPr>
              <a:t>        6          7            8          9         10     Lode (%)</a:t>
            </a:r>
          </a:p>
          <a:p>
            <a:pPr>
              <a:buNone/>
            </a:pPr>
            <a:endParaRPr lang="it-IT" sz="6400" dirty="0" smtClean="0">
              <a:latin typeface="Times New Roman" pitchFamily="18" charset="0"/>
              <a:cs typeface="Times New Roman" pitchFamily="18" charset="0"/>
            </a:endParaRPr>
          </a:p>
          <a:p>
            <a:r>
              <a:rPr lang="it-IT" sz="6400" b="1" dirty="0" smtClean="0">
                <a:latin typeface="Times New Roman" pitchFamily="18" charset="0"/>
                <a:cs typeface="Times New Roman" pitchFamily="18" charset="0"/>
              </a:rPr>
              <a:t>30,2   40,7      16,3     9,3       2,3    1,2 ( Istituto 2012-2013)</a:t>
            </a:r>
            <a:endParaRPr lang="it-IT" sz="6400" dirty="0" smtClean="0">
              <a:latin typeface="Times New Roman" pitchFamily="18" charset="0"/>
              <a:cs typeface="Times New Roman" pitchFamily="18" charset="0"/>
            </a:endParaRPr>
          </a:p>
          <a:p>
            <a:pPr>
              <a:buNone/>
            </a:pPr>
            <a:r>
              <a:rPr lang="it-IT" sz="6400" b="1" dirty="0" smtClean="0">
                <a:latin typeface="Times New Roman" pitchFamily="18" charset="0"/>
                <a:cs typeface="Times New Roman" pitchFamily="18" charset="0"/>
              </a:rPr>
              <a:t>                 </a:t>
            </a:r>
            <a:r>
              <a:rPr lang="it-IT" sz="6400" b="1" dirty="0" smtClean="0">
                <a:solidFill>
                  <a:srgbClr val="C00000"/>
                </a:solidFill>
                <a:latin typeface="Times New Roman" pitchFamily="18" charset="0"/>
                <a:cs typeface="Times New Roman" pitchFamily="18" charset="0"/>
              </a:rPr>
              <a:t>71%                           </a:t>
            </a:r>
            <a:r>
              <a:rPr lang="it-IT" sz="6400" b="1" dirty="0" smtClean="0">
                <a:solidFill>
                  <a:srgbClr val="0000FF"/>
                </a:solidFill>
                <a:latin typeface="Times New Roman" pitchFamily="18" charset="0"/>
                <a:cs typeface="Times New Roman" pitchFamily="18" charset="0"/>
              </a:rPr>
              <a:t>29%</a:t>
            </a:r>
            <a:endParaRPr lang="it-IT" sz="6400" dirty="0" smtClean="0">
              <a:latin typeface="Times New Roman" pitchFamily="18" charset="0"/>
              <a:cs typeface="Times New Roman" pitchFamily="18" charset="0"/>
            </a:endParaRPr>
          </a:p>
          <a:p>
            <a:r>
              <a:rPr lang="it-IT" sz="6400" b="1" dirty="0" smtClean="0">
                <a:latin typeface="Times New Roman" pitchFamily="18" charset="0"/>
                <a:cs typeface="Times New Roman" pitchFamily="18" charset="0"/>
              </a:rPr>
              <a:t>26      29         24         16       4         1  (Istituto 2015-2016) </a:t>
            </a:r>
            <a:endParaRPr lang="it-IT" sz="6400" dirty="0" smtClean="0">
              <a:latin typeface="Times New Roman" pitchFamily="18" charset="0"/>
              <a:cs typeface="Times New Roman" pitchFamily="18" charset="0"/>
            </a:endParaRPr>
          </a:p>
          <a:p>
            <a:pPr>
              <a:buNone/>
            </a:pPr>
            <a:r>
              <a:rPr lang="it-IT" sz="6400" b="1" dirty="0" smtClean="0">
                <a:solidFill>
                  <a:srgbClr val="C00000"/>
                </a:solidFill>
                <a:latin typeface="Times New Roman" pitchFamily="18" charset="0"/>
                <a:cs typeface="Times New Roman" pitchFamily="18" charset="0"/>
              </a:rPr>
              <a:t>                 55%                           </a:t>
            </a:r>
            <a:r>
              <a:rPr lang="it-IT" sz="6400" b="1" dirty="0" smtClean="0">
                <a:solidFill>
                  <a:srgbClr val="0000FF"/>
                </a:solidFill>
                <a:latin typeface="Times New Roman" pitchFamily="18" charset="0"/>
                <a:cs typeface="Times New Roman" pitchFamily="18" charset="0"/>
              </a:rPr>
              <a:t>45%                      </a:t>
            </a:r>
            <a:endParaRPr lang="it-IT" sz="6400" dirty="0" smtClean="0">
              <a:latin typeface="Times New Roman" pitchFamily="18" charset="0"/>
              <a:cs typeface="Times New Roman" pitchFamily="18" charset="0"/>
            </a:endParaRPr>
          </a:p>
          <a:p>
            <a:r>
              <a:rPr lang="it-IT" sz="6400" b="1" dirty="0" smtClean="0">
                <a:latin typeface="Times New Roman" pitchFamily="18" charset="0"/>
                <a:cs typeface="Times New Roman" pitchFamily="18" charset="0"/>
              </a:rPr>
              <a:t>27,3   </a:t>
            </a:r>
            <a:r>
              <a:rPr lang="it-IT" sz="6400" b="1" dirty="0" err="1" smtClean="0">
                <a:latin typeface="Times New Roman" pitchFamily="18" charset="0"/>
                <a:cs typeface="Times New Roman" pitchFamily="18" charset="0"/>
              </a:rPr>
              <a:t>27,3</a:t>
            </a:r>
            <a:r>
              <a:rPr lang="it-IT" sz="6400" b="1" dirty="0" smtClean="0">
                <a:latin typeface="Times New Roman" pitchFamily="18" charset="0"/>
                <a:cs typeface="Times New Roman" pitchFamily="18" charset="0"/>
              </a:rPr>
              <a:t>      21,8    15,8    5,3      2,5 (Italia ) </a:t>
            </a:r>
            <a:endParaRPr lang="it-IT" sz="6400" dirty="0" smtClean="0">
              <a:latin typeface="Times New Roman" pitchFamily="18" charset="0"/>
              <a:cs typeface="Times New Roman" pitchFamily="18" charset="0"/>
            </a:endParaRPr>
          </a:p>
          <a:p>
            <a:pPr>
              <a:buNone/>
            </a:pPr>
            <a:r>
              <a:rPr lang="it-IT" sz="6400" b="1" dirty="0" smtClean="0">
                <a:latin typeface="Times New Roman" pitchFamily="18" charset="0"/>
                <a:cs typeface="Times New Roman" pitchFamily="18" charset="0"/>
              </a:rPr>
              <a:t>                </a:t>
            </a:r>
            <a:r>
              <a:rPr lang="it-IT" sz="6400" b="1" dirty="0" smtClean="0">
                <a:solidFill>
                  <a:srgbClr val="FF0000"/>
                </a:solidFill>
                <a:latin typeface="Times New Roman" pitchFamily="18" charset="0"/>
                <a:cs typeface="Times New Roman" pitchFamily="18" charset="0"/>
              </a:rPr>
              <a:t>54,4%                         </a:t>
            </a:r>
            <a:r>
              <a:rPr lang="it-IT" sz="6400" b="1" dirty="0" smtClean="0">
                <a:solidFill>
                  <a:srgbClr val="0000FF"/>
                </a:solidFill>
                <a:latin typeface="Times New Roman" pitchFamily="18" charset="0"/>
                <a:cs typeface="Times New Roman" pitchFamily="18" charset="0"/>
              </a:rPr>
              <a:t>45,6%%</a:t>
            </a:r>
            <a:endParaRPr lang="it-IT" sz="6400" dirty="0" smtClean="0">
              <a:latin typeface="Times New Roman" pitchFamily="18" charset="0"/>
              <a:cs typeface="Times New Roman" pitchFamily="18" charset="0"/>
            </a:endParaRPr>
          </a:p>
          <a:p>
            <a:r>
              <a:rPr lang="it-IT" sz="6400" b="1" dirty="0" smtClean="0">
                <a:latin typeface="Times New Roman" pitchFamily="18" charset="0"/>
                <a:cs typeface="Times New Roman" pitchFamily="18" charset="0"/>
              </a:rPr>
              <a:t>27,8    27,7     22,2   15,2    4,5      2,6 (Marche) </a:t>
            </a:r>
          </a:p>
          <a:p>
            <a:pPr>
              <a:buNone/>
            </a:pPr>
            <a:r>
              <a:rPr lang="it-IT" sz="6400" dirty="0" smtClean="0">
                <a:latin typeface="Times New Roman" pitchFamily="18" charset="0"/>
                <a:cs typeface="Times New Roman" pitchFamily="18" charset="0"/>
              </a:rPr>
              <a:t>                </a:t>
            </a:r>
            <a:r>
              <a:rPr lang="it-IT" sz="6400" b="1" dirty="0" smtClean="0">
                <a:solidFill>
                  <a:srgbClr val="FF0000"/>
                </a:solidFill>
                <a:latin typeface="Times New Roman" pitchFamily="18" charset="0"/>
                <a:cs typeface="Times New Roman" pitchFamily="18" charset="0"/>
              </a:rPr>
              <a:t>55,5%                         </a:t>
            </a:r>
            <a:r>
              <a:rPr lang="it-IT" sz="6400" b="1" dirty="0" smtClean="0">
                <a:solidFill>
                  <a:srgbClr val="0000FF"/>
                </a:solidFill>
                <a:latin typeface="Times New Roman" pitchFamily="18" charset="0"/>
                <a:cs typeface="Times New Roman" pitchFamily="18" charset="0"/>
              </a:rPr>
              <a:t>44,5%       </a:t>
            </a:r>
          </a:p>
          <a:p>
            <a:pPr>
              <a:buNone/>
            </a:pPr>
            <a:endParaRPr lang="it-IT" sz="4300" b="1" dirty="0" smtClean="0">
              <a:latin typeface="Times New Roman" pitchFamily="18" charset="0"/>
              <a:cs typeface="Times New Roman" pitchFamily="18" charset="0"/>
            </a:endParaRPr>
          </a:p>
          <a:p>
            <a:pPr>
              <a:buNone/>
            </a:pPr>
            <a:r>
              <a:rPr lang="it-IT" sz="6400" b="1" dirty="0" smtClean="0">
                <a:solidFill>
                  <a:srgbClr val="FF0000"/>
                </a:solidFill>
                <a:latin typeface="Times New Roman" pitchFamily="18" charset="0"/>
                <a:cs typeface="Times New Roman" pitchFamily="18" charset="0"/>
              </a:rPr>
              <a:t>Miglioramento ottimale: dovremmo raggiungere almeno una percentuale del 50% di alunni con 8-9-10           </a:t>
            </a:r>
            <a:endParaRPr lang="it-IT" sz="6400" dirty="0" smtClean="0">
              <a:solidFill>
                <a:srgbClr val="FF0000"/>
              </a:solidFill>
              <a:latin typeface="Times New Roman" pitchFamily="18" charset="0"/>
              <a:cs typeface="Times New Roman" pitchFamily="18" charset="0"/>
            </a:endParaRPr>
          </a:p>
          <a:p>
            <a:pPr>
              <a:buNone/>
            </a:pPr>
            <a:r>
              <a:rPr lang="it-IT" sz="6400"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192688"/>
          </a:xfrm>
        </p:spPr>
        <p:txBody>
          <a:bodyPr>
            <a:normAutofit fontScale="40000" lnSpcReduction="20000"/>
          </a:bodyPr>
          <a:lstStyle/>
          <a:p>
            <a:pPr>
              <a:buNone/>
            </a:pPr>
            <a:r>
              <a:rPr lang="it-IT" dirty="0" smtClean="0"/>
              <a:t> </a:t>
            </a:r>
          </a:p>
          <a:p>
            <a:pPr lvl="0"/>
            <a:r>
              <a:rPr lang="it-IT" sz="3500" b="1" dirty="0" smtClean="0">
                <a:latin typeface="Times New Roman" pitchFamily="18" charset="0"/>
                <a:cs typeface="Times New Roman" pitchFamily="18" charset="0"/>
              </a:rPr>
              <a:t>Migliorare i punteggi invalsi in matematica nel triennio nelle classi terze di scuola secondaria di 1°grado</a:t>
            </a:r>
            <a:r>
              <a:rPr lang="it-IT" sz="3500" dirty="0" smtClean="0">
                <a:latin typeface="Times New Roman" pitchFamily="18" charset="0"/>
                <a:cs typeface="Times New Roman" pitchFamily="18" charset="0"/>
              </a:rPr>
              <a:t>, raggiungendo in primis un punteggio uguale a quelli nazionale, poi del centro e infine regionale. </a:t>
            </a:r>
            <a:r>
              <a:rPr lang="it-IT" sz="3500" b="1" dirty="0" smtClean="0">
                <a:solidFill>
                  <a:srgbClr val="FF0000"/>
                </a:solidFill>
                <a:latin typeface="Times New Roman" pitchFamily="18" charset="0"/>
                <a:cs typeface="Times New Roman" pitchFamily="18" charset="0"/>
              </a:rPr>
              <a:t>Miglioramento significativo abbiamo raggiunto la media nazionale e quella del centro, ottimale dovremmo raggiungere quella delle marche</a:t>
            </a:r>
            <a:r>
              <a:rPr lang="it-IT" sz="3500" dirty="0" smtClean="0">
                <a:latin typeface="Times New Roman" pitchFamily="18" charset="0"/>
                <a:cs typeface="Times New Roman" pitchFamily="18" charset="0"/>
              </a:rPr>
              <a:t>. Sempre nella secondaria i punteggi di italiano sono maggiori della media nazionale, del centro e uguali a quella delle marche. Nella primaria sono superiori a tutte le medie sia in italiano che matematica, sia nelle seconde che nelle terze. </a:t>
            </a:r>
          </a:p>
          <a:p>
            <a:pPr lvl="0">
              <a:buNone/>
            </a:pPr>
            <a:endParaRPr lang="it-IT" sz="3500" dirty="0" smtClean="0">
              <a:latin typeface="Times New Roman" pitchFamily="18" charset="0"/>
              <a:cs typeface="Times New Roman" pitchFamily="18" charset="0"/>
            </a:endParaRPr>
          </a:p>
          <a:p>
            <a:pPr lvl="0"/>
            <a:r>
              <a:rPr lang="it-IT" sz="3500" b="1" dirty="0" smtClean="0">
                <a:solidFill>
                  <a:srgbClr val="FF0000"/>
                </a:solidFill>
                <a:latin typeface="Times New Roman" pitchFamily="18" charset="0"/>
                <a:cs typeface="Times New Roman" pitchFamily="18" charset="0"/>
              </a:rPr>
              <a:t>Migliorare la varianza interna relativamente ai punteggi invalsi, raggiungendo una varianza uguale almeno a quella nazionale</a:t>
            </a:r>
            <a:r>
              <a:rPr lang="it-IT" sz="3500" dirty="0" smtClean="0">
                <a:solidFill>
                  <a:srgbClr val="FF0000"/>
                </a:solidFill>
                <a:latin typeface="Times New Roman" pitchFamily="18" charset="0"/>
                <a:cs typeface="Times New Roman" pitchFamily="18" charset="0"/>
              </a:rPr>
              <a:t>.</a:t>
            </a:r>
          </a:p>
          <a:p>
            <a:pPr>
              <a:buNone/>
            </a:pPr>
            <a:endParaRPr lang="it-IT" sz="3500" dirty="0" smtClean="0">
              <a:latin typeface="Times New Roman" pitchFamily="18" charset="0"/>
              <a:cs typeface="Times New Roman" pitchFamily="18" charset="0"/>
            </a:endParaRPr>
          </a:p>
          <a:p>
            <a:r>
              <a:rPr lang="it-IT" sz="3500" b="1" u="sng" dirty="0" smtClean="0">
                <a:latin typeface="Times New Roman" pitchFamily="18" charset="0"/>
                <a:cs typeface="Times New Roman" pitchFamily="18" charset="0"/>
              </a:rPr>
              <a:t>Competenze</a:t>
            </a:r>
            <a:r>
              <a:rPr lang="it-IT" sz="3500" b="1" dirty="0" smtClean="0">
                <a:latin typeface="Times New Roman" pitchFamily="18" charset="0"/>
                <a:cs typeface="Times New Roman" pitchFamily="18" charset="0"/>
              </a:rPr>
              <a:t>:</a:t>
            </a:r>
          </a:p>
          <a:p>
            <a:pPr>
              <a:buNone/>
            </a:pPr>
            <a:endParaRPr lang="it-IT" sz="3500" b="1" dirty="0" smtClean="0">
              <a:latin typeface="Times New Roman" pitchFamily="18" charset="0"/>
              <a:cs typeface="Times New Roman" pitchFamily="18" charset="0"/>
            </a:endParaRPr>
          </a:p>
          <a:p>
            <a:pPr lvl="0">
              <a:buNone/>
            </a:pPr>
            <a:r>
              <a:rPr lang="it-IT" sz="3500" dirty="0" smtClean="0">
                <a:latin typeface="Times New Roman" pitchFamily="18" charset="0"/>
                <a:cs typeface="Times New Roman" pitchFamily="18" charset="0"/>
              </a:rPr>
              <a:t>        Innalzare la percentuale di alunni che escono con una votazione media di 9 e 10 (con 9 in italiano e 9 in matematica) al 20% nella primaria e al </a:t>
            </a:r>
            <a:r>
              <a:rPr lang="it-IT" sz="3500" b="1" dirty="0" smtClean="0">
                <a:latin typeface="Times New Roman" pitchFamily="18" charset="0"/>
                <a:cs typeface="Times New Roman" pitchFamily="18" charset="0"/>
              </a:rPr>
              <a:t>15% nella secondaria di 1° grado</a:t>
            </a:r>
            <a:r>
              <a:rPr lang="it-IT" sz="3500" dirty="0" smtClean="0">
                <a:latin typeface="Times New Roman" pitchFamily="18" charset="0"/>
                <a:cs typeface="Times New Roman" pitchFamily="18" charset="0"/>
              </a:rPr>
              <a:t>. Nella primaria siamo già abbondante sopra il  20 %, </a:t>
            </a:r>
            <a:r>
              <a:rPr lang="it-IT" sz="3500" b="1" dirty="0" smtClean="0">
                <a:solidFill>
                  <a:srgbClr val="FF0000"/>
                </a:solidFill>
                <a:latin typeface="Times New Roman" pitchFamily="18" charset="0"/>
                <a:cs typeface="Times New Roman" pitchFamily="18" charset="0"/>
              </a:rPr>
              <a:t>alla secondaria bisogna avvicinarci al 15%, lo scorso anno siamo arrivati al 13, 3%</a:t>
            </a:r>
          </a:p>
          <a:p>
            <a:pPr lvl="0"/>
            <a:endParaRPr lang="it-IT" sz="3500" dirty="0" smtClean="0">
              <a:latin typeface="Times New Roman" pitchFamily="18" charset="0"/>
              <a:cs typeface="Times New Roman" pitchFamily="18" charset="0"/>
            </a:endParaRPr>
          </a:p>
          <a:p>
            <a:pPr lvl="0"/>
            <a:r>
              <a:rPr lang="it-IT" sz="3500" dirty="0" smtClean="0">
                <a:latin typeface="Times New Roman" pitchFamily="18" charset="0"/>
                <a:cs typeface="Times New Roman" pitchFamily="18" charset="0"/>
              </a:rPr>
              <a:t>Portare la percentuale di alunni della secondaria con voto di 9 o 10 nel comportamento ad un livello superiore al 50%. Ci siamo.</a:t>
            </a:r>
          </a:p>
          <a:p>
            <a:pPr>
              <a:buNone/>
            </a:pPr>
            <a:r>
              <a:rPr lang="it-IT" sz="3500" dirty="0" smtClean="0">
                <a:latin typeface="Times New Roman" pitchFamily="18" charset="0"/>
                <a:cs typeface="Times New Roman" pitchFamily="18" charset="0"/>
              </a:rPr>
              <a:t> </a:t>
            </a:r>
          </a:p>
          <a:p>
            <a:pPr>
              <a:buNone/>
            </a:pPr>
            <a:r>
              <a:rPr lang="it-IT" sz="3500" dirty="0" smtClean="0">
                <a:latin typeface="Times New Roman" pitchFamily="18" charset="0"/>
                <a:cs typeface="Times New Roman" pitchFamily="18" charset="0"/>
              </a:rPr>
              <a:t>         </a:t>
            </a:r>
            <a:r>
              <a:rPr lang="it-IT" sz="3500" u="sng" dirty="0" smtClean="0">
                <a:latin typeface="Times New Roman" pitchFamily="18" charset="0"/>
                <a:cs typeface="Times New Roman" pitchFamily="18" charset="0"/>
              </a:rPr>
              <a:t>Risultati a distanza</a:t>
            </a:r>
          </a:p>
          <a:p>
            <a:pPr>
              <a:buNone/>
            </a:pPr>
            <a:endParaRPr lang="it-IT" sz="3500" dirty="0" smtClean="0">
              <a:latin typeface="Times New Roman" pitchFamily="18" charset="0"/>
              <a:cs typeface="Times New Roman" pitchFamily="18" charset="0"/>
            </a:endParaRPr>
          </a:p>
          <a:p>
            <a:pPr lvl="0"/>
            <a:r>
              <a:rPr lang="it-IT" sz="3500" b="1" dirty="0" smtClean="0">
                <a:solidFill>
                  <a:srgbClr val="FF0000"/>
                </a:solidFill>
                <a:latin typeface="Times New Roman" pitchFamily="18" charset="0"/>
                <a:cs typeface="Times New Roman" pitchFamily="18" charset="0"/>
              </a:rPr>
              <a:t>Migliorare le competenze nel calcolo scritto, a mente nel </a:t>
            </a:r>
            <a:r>
              <a:rPr lang="it-IT" sz="3500" b="1" dirty="0" err="1" smtClean="0">
                <a:solidFill>
                  <a:srgbClr val="FF0000"/>
                </a:solidFill>
                <a:latin typeface="Times New Roman" pitchFamily="18" charset="0"/>
                <a:cs typeface="Times New Roman" pitchFamily="18" charset="0"/>
              </a:rPr>
              <a:t>problem</a:t>
            </a:r>
            <a:r>
              <a:rPr lang="it-IT" sz="3500" b="1" dirty="0" smtClean="0">
                <a:solidFill>
                  <a:srgbClr val="FF0000"/>
                </a:solidFill>
                <a:latin typeface="Times New Roman" pitchFamily="18" charset="0"/>
                <a:cs typeface="Times New Roman" pitchFamily="18" charset="0"/>
              </a:rPr>
              <a:t> </a:t>
            </a:r>
            <a:r>
              <a:rPr lang="it-IT" sz="3500" b="1" dirty="0" err="1" smtClean="0">
                <a:solidFill>
                  <a:srgbClr val="FF0000"/>
                </a:solidFill>
                <a:latin typeface="Times New Roman" pitchFamily="18" charset="0"/>
                <a:cs typeface="Times New Roman" pitchFamily="18" charset="0"/>
              </a:rPr>
              <a:t>solving</a:t>
            </a:r>
            <a:r>
              <a:rPr lang="it-IT" sz="3500" b="1" dirty="0" smtClean="0">
                <a:solidFill>
                  <a:srgbClr val="FF0000"/>
                </a:solidFill>
                <a:latin typeface="Times New Roman" pitchFamily="18" charset="0"/>
                <a:cs typeface="Times New Roman" pitchFamily="18" charset="0"/>
              </a:rPr>
              <a:t>, nell’esposizione scritta e orale, a livello morfo-sintattico e lessicale. Le prove quadrimestrali devono soprattutto valutare questi ambiti. Nelle attività a classi aperte si deve lavorare su tali competenze. Anche le normali attività di classe devono essere improntate prioritariamente sullo sviluppo di tali competenze, bisogna lavorarci  molto in modo intenzionale, con progetti e attività mirate.</a:t>
            </a:r>
          </a:p>
          <a:p>
            <a:endParaRPr lang="it-IT" sz="3500" dirty="0" smtClean="0">
              <a:latin typeface="Times New Roman" pitchFamily="18" charset="0"/>
              <a:cs typeface="Times New Roman" pitchFamily="18" charset="0"/>
            </a:endParaRPr>
          </a:p>
          <a:p>
            <a:r>
              <a:rPr lang="it-IT" sz="3500" b="1" dirty="0" smtClean="0">
                <a:solidFill>
                  <a:srgbClr val="FF0000"/>
                </a:solidFill>
                <a:latin typeface="Times New Roman" pitchFamily="18" charset="0"/>
                <a:cs typeface="Times New Roman" pitchFamily="18" charset="0"/>
              </a:rPr>
              <a:t>Incrementare la percentuale di alunni delle classi terze della secondaria di 1° grado che segue il consiglio orientativo della scuola.</a:t>
            </a:r>
            <a:endParaRPr lang="it-IT" sz="3500" b="1" dirty="0">
              <a:solidFill>
                <a:srgbClr val="FF0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a:bodyPr>
          <a:lstStyle/>
          <a:p>
            <a:r>
              <a:rPr lang="it-IT" sz="2400" u="sng" dirty="0" smtClean="0">
                <a:latin typeface="Times New Roman" pitchFamily="18" charset="0"/>
                <a:cs typeface="Times New Roman" pitchFamily="18" charset="0"/>
              </a:rPr>
              <a:t>Formazione</a:t>
            </a:r>
            <a:r>
              <a:rPr lang="it-IT" sz="2400" dirty="0" smtClean="0">
                <a:latin typeface="Times New Roman" pitchFamily="18" charset="0"/>
                <a:cs typeface="Times New Roman" pitchFamily="18" charset="0"/>
              </a:rPr>
              <a:t>:</a:t>
            </a:r>
          </a:p>
          <a:p>
            <a:r>
              <a:rPr lang="it-IT" sz="1800" dirty="0" smtClean="0">
                <a:latin typeface="Times New Roman" pitchFamily="18" charset="0"/>
                <a:cs typeface="Times New Roman" pitchFamily="18" charset="0"/>
              </a:rPr>
              <a:t>Didattica inclusiva e innovativa per migliorare le competenze di italiano, matematica e inglese: calcolo scritto, a mente nel </a:t>
            </a:r>
            <a:r>
              <a:rPr lang="it-IT" sz="1800" dirty="0" err="1" smtClean="0">
                <a:latin typeface="Times New Roman" pitchFamily="18" charset="0"/>
                <a:cs typeface="Times New Roman" pitchFamily="18" charset="0"/>
              </a:rPr>
              <a:t>problem</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solving</a:t>
            </a:r>
            <a:r>
              <a:rPr lang="it-IT" sz="1800" dirty="0" smtClean="0">
                <a:latin typeface="Times New Roman" pitchFamily="18" charset="0"/>
                <a:cs typeface="Times New Roman" pitchFamily="18" charset="0"/>
              </a:rPr>
              <a:t>, nell’esposizione scritta e orale, a livello morfo-sintattico e lessicale. Alcuni docenti hanno effettuato e stanno effettuando il corso sul </a:t>
            </a:r>
            <a:r>
              <a:rPr lang="it-IT" sz="1800" dirty="0" err="1" smtClean="0">
                <a:latin typeface="Times New Roman" pitchFamily="18" charset="0"/>
                <a:cs typeface="Times New Roman" pitchFamily="18" charset="0"/>
              </a:rPr>
              <a:t>coding</a:t>
            </a:r>
            <a:r>
              <a:rPr lang="it-IT" sz="1800" dirty="0" smtClean="0">
                <a:latin typeface="Times New Roman" pitchFamily="18" charset="0"/>
                <a:cs typeface="Times New Roman" pitchFamily="18" charset="0"/>
              </a:rPr>
              <a:t>. Vi comunico che ci sono </a:t>
            </a:r>
            <a:r>
              <a:rPr lang="it-IT" sz="1800" b="1" dirty="0" smtClean="0">
                <a:latin typeface="Times New Roman" pitchFamily="18" charset="0"/>
                <a:cs typeface="Times New Roman" pitchFamily="18" charset="0"/>
              </a:rPr>
              <a:t>corsi </a:t>
            </a:r>
            <a:r>
              <a:rPr lang="it-IT" sz="1800" b="1" dirty="0" err="1" smtClean="0">
                <a:latin typeface="Times New Roman" pitchFamily="18" charset="0"/>
                <a:cs typeface="Times New Roman" pitchFamily="18" charset="0"/>
              </a:rPr>
              <a:t>Erickson</a:t>
            </a:r>
            <a:r>
              <a:rPr lang="it-IT" sz="1800" b="1" dirty="0" smtClean="0">
                <a:latin typeface="Times New Roman" pitchFamily="18" charset="0"/>
                <a:cs typeface="Times New Roman" pitchFamily="18" charset="0"/>
              </a:rPr>
              <a:t> online </a:t>
            </a:r>
            <a:r>
              <a:rPr lang="it-IT" sz="1800" dirty="0" smtClean="0">
                <a:latin typeface="Times New Roman" pitchFamily="18" charset="0"/>
                <a:cs typeface="Times New Roman" pitchFamily="18" charset="0"/>
              </a:rPr>
              <a:t>per la matematica (iniziano il 28 </a:t>
            </a:r>
            <a:r>
              <a:rPr lang="it-IT" sz="1800" dirty="0" err="1" smtClean="0">
                <a:latin typeface="Times New Roman" pitchFamily="18" charset="0"/>
                <a:cs typeface="Times New Roman" pitchFamily="18" charset="0"/>
              </a:rPr>
              <a:t>febbario</a:t>
            </a:r>
            <a:r>
              <a:rPr lang="it-IT" sz="1800" dirty="0" smtClean="0">
                <a:latin typeface="Times New Roman" pitchFamily="18" charset="0"/>
                <a:cs typeface="Times New Roman" pitchFamily="18" charset="0"/>
              </a:rPr>
              <a:t>): corso di approfondimento per il recupero delle difficoltà aritmetiche, corso per l’intervento sulle difficoltà di </a:t>
            </a:r>
            <a:r>
              <a:rPr lang="it-IT" sz="1800" dirty="0" err="1" smtClean="0">
                <a:latin typeface="Times New Roman" pitchFamily="18" charset="0"/>
                <a:cs typeface="Times New Roman" pitchFamily="18" charset="0"/>
              </a:rPr>
              <a:t>problem</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solving</a:t>
            </a:r>
            <a:r>
              <a:rPr lang="it-IT" sz="1800" dirty="0" smtClean="0">
                <a:latin typeface="Times New Roman" pitchFamily="18" charset="0"/>
                <a:cs typeface="Times New Roman" pitchFamily="18" charset="0"/>
              </a:rPr>
              <a:t>. </a:t>
            </a:r>
            <a:r>
              <a:rPr lang="it-IT" sz="1800" b="1" dirty="0" smtClean="0">
                <a:latin typeface="Times New Roman" pitchFamily="18" charset="0"/>
                <a:cs typeface="Times New Roman" pitchFamily="18" charset="0"/>
              </a:rPr>
              <a:t>Vi ricordo che tutti i docenti devono effettuare e documentare almeno 20 ore di formazione.</a:t>
            </a:r>
          </a:p>
          <a:p>
            <a:r>
              <a:rPr lang="it-IT" sz="1800" dirty="0" smtClean="0">
                <a:latin typeface="Times New Roman" pitchFamily="18" charset="0"/>
                <a:cs typeface="Times New Roman" pitchFamily="18" charset="0"/>
              </a:rPr>
              <a:t>Ogni scuola deve sperimentare una propria </a:t>
            </a:r>
            <a:r>
              <a:rPr lang="it-IT" sz="1800" b="1" dirty="0" smtClean="0">
                <a:latin typeface="Times New Roman" pitchFamily="18" charset="0"/>
                <a:cs typeface="Times New Roman" pitchFamily="18" charset="0"/>
              </a:rPr>
              <a:t>Unita Formativa </a:t>
            </a:r>
            <a:r>
              <a:rPr lang="it-IT" sz="1800" dirty="0" smtClean="0">
                <a:latin typeface="Times New Roman" pitchFamily="18" charset="0"/>
                <a:cs typeface="Times New Roman" pitchFamily="18" charset="0"/>
              </a:rPr>
              <a:t>(almeno una all’anno), tale attività deve avere una </a:t>
            </a:r>
            <a:r>
              <a:rPr lang="it-IT" sz="1800" b="1" dirty="0" smtClean="0">
                <a:latin typeface="Times New Roman" pitchFamily="18" charset="0"/>
                <a:cs typeface="Times New Roman" pitchFamily="18" charset="0"/>
              </a:rPr>
              <a:t>durata di 25 ore</a:t>
            </a:r>
            <a:r>
              <a:rPr lang="it-IT" sz="1800" dirty="0" smtClean="0">
                <a:latin typeface="Times New Roman" pitchFamily="18" charset="0"/>
                <a:cs typeface="Times New Roman" pitchFamily="18" charset="0"/>
              </a:rPr>
              <a:t>, e comprende </a:t>
            </a:r>
            <a:r>
              <a:rPr lang="it-IT" sz="1800" b="1" dirty="0" smtClean="0">
                <a:latin typeface="Times New Roman" pitchFamily="18" charset="0"/>
                <a:cs typeface="Times New Roman" pitchFamily="18" charset="0"/>
              </a:rPr>
              <a:t>vari tipi di attività</a:t>
            </a:r>
            <a:r>
              <a:rPr lang="it-IT" sz="1800" dirty="0" smtClean="0">
                <a:latin typeface="Times New Roman" pitchFamily="18" charset="0"/>
                <a:cs typeface="Times New Roman" pitchFamily="18" charset="0"/>
              </a:rPr>
              <a:t>: </a:t>
            </a:r>
            <a:r>
              <a:rPr lang="it-IT" sz="1800" b="1" dirty="0" smtClean="0">
                <a:latin typeface="Times New Roman" pitchFamily="18" charset="0"/>
                <a:cs typeface="Times New Roman" pitchFamily="18" charset="0"/>
              </a:rPr>
              <a:t>ore in presenza</a:t>
            </a:r>
            <a:r>
              <a:rPr lang="it-IT" sz="1800" dirty="0" smtClean="0">
                <a:latin typeface="Times New Roman" pitchFamily="18" charset="0"/>
                <a:cs typeface="Times New Roman" pitchFamily="18" charset="0"/>
              </a:rPr>
              <a:t>, </a:t>
            </a:r>
            <a:r>
              <a:rPr lang="it-IT" sz="1800" b="1" dirty="0" smtClean="0">
                <a:latin typeface="Times New Roman" pitchFamily="18" charset="0"/>
                <a:cs typeface="Times New Roman" pitchFamily="18" charset="0"/>
              </a:rPr>
              <a:t>ore in rete</a:t>
            </a:r>
            <a:r>
              <a:rPr lang="it-IT" sz="1800" dirty="0" smtClean="0">
                <a:latin typeface="Times New Roman" pitchFamily="18" charset="0"/>
                <a:cs typeface="Times New Roman" pitchFamily="18" charset="0"/>
              </a:rPr>
              <a:t>, </a:t>
            </a:r>
            <a:r>
              <a:rPr lang="it-IT" sz="1800" b="1" dirty="0" smtClean="0">
                <a:latin typeface="Times New Roman" pitchFamily="18" charset="0"/>
                <a:cs typeface="Times New Roman" pitchFamily="18" charset="0"/>
              </a:rPr>
              <a:t>ore di programmazione di interventi</a:t>
            </a:r>
            <a:r>
              <a:rPr lang="it-IT" sz="1800" dirty="0" smtClean="0">
                <a:latin typeface="Times New Roman" pitchFamily="18" charset="0"/>
                <a:cs typeface="Times New Roman" pitchFamily="18" charset="0"/>
              </a:rPr>
              <a:t>, </a:t>
            </a:r>
            <a:r>
              <a:rPr lang="it-IT" sz="1800" b="1" dirty="0" smtClean="0">
                <a:latin typeface="Times New Roman" pitchFamily="18" charset="0"/>
                <a:cs typeface="Times New Roman" pitchFamily="18" charset="0"/>
              </a:rPr>
              <a:t>gli interventi, la valutazione degli interventi (ricaduta). </a:t>
            </a:r>
            <a:r>
              <a:rPr lang="it-IT" sz="1800" dirty="0" smtClean="0">
                <a:latin typeface="Times New Roman" pitchFamily="18" charset="0"/>
                <a:cs typeface="Times New Roman" pitchFamily="18" charset="0"/>
              </a:rPr>
              <a:t>L’Unità Formativa può coinvolgere gruppi di docenti, quest’anno il nostro istituto effettuerà tale unità sulla </a:t>
            </a:r>
            <a:r>
              <a:rPr lang="it-IT" sz="1800" b="1" dirty="0" smtClean="0">
                <a:latin typeface="Times New Roman" pitchFamily="18" charset="0"/>
                <a:cs typeface="Times New Roman" pitchFamily="18" charset="0"/>
              </a:rPr>
              <a:t>educazione razionale emotiva: riguarderà i docenti delle classi quinte di Cagli in </a:t>
            </a:r>
            <a:r>
              <a:rPr lang="it-IT" sz="1800" b="1" smtClean="0">
                <a:latin typeface="Times New Roman" pitchFamily="18" charset="0"/>
                <a:cs typeface="Times New Roman" pitchFamily="18" charset="0"/>
              </a:rPr>
              <a:t>cui l’esperta </a:t>
            </a:r>
            <a:r>
              <a:rPr lang="it-IT" sz="1800" b="1" dirty="0" smtClean="0">
                <a:latin typeface="Times New Roman" pitchFamily="18" charset="0"/>
                <a:cs typeface="Times New Roman" pitchFamily="18" charset="0"/>
              </a:rPr>
              <a:t>svolge le attività.</a:t>
            </a:r>
          </a:p>
          <a:p>
            <a:endParaRPr lang="it-IT"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6237312"/>
          </a:xfrm>
        </p:spPr>
        <p:txBody>
          <a:bodyPr>
            <a:normAutofit fontScale="25000" lnSpcReduction="20000"/>
          </a:bodyPr>
          <a:lstStyle/>
          <a:p>
            <a:pPr algn="ctr">
              <a:buNone/>
            </a:pPr>
            <a:r>
              <a:rPr lang="it-IT" b="1" dirty="0" smtClean="0"/>
              <a:t>            </a:t>
            </a:r>
            <a:r>
              <a:rPr lang="it-IT" sz="6200" b="1" dirty="0" smtClean="0">
                <a:latin typeface="Times New Roman" pitchFamily="18" charset="0"/>
                <a:cs typeface="Times New Roman" pitchFamily="18" charset="0"/>
              </a:rPr>
              <a:t>Obbiettivi di processo indicati nel  Piano di Miglioramento del RAV</a:t>
            </a:r>
            <a:r>
              <a:rPr lang="it-IT" sz="6200" dirty="0" smtClean="0">
                <a:latin typeface="Times New Roman" pitchFamily="18" charset="0"/>
                <a:cs typeface="Times New Roman" pitchFamily="18" charset="0"/>
              </a:rPr>
              <a:t> </a:t>
            </a:r>
            <a:r>
              <a:rPr lang="it-IT" sz="6200" b="1" dirty="0" smtClean="0">
                <a:latin typeface="Times New Roman" pitchFamily="18" charset="0"/>
                <a:cs typeface="Times New Roman" pitchFamily="18" charset="0"/>
              </a:rPr>
              <a:t>Curricolo, progettazione e valutazione</a:t>
            </a:r>
            <a:r>
              <a:rPr lang="it-IT" sz="6200" dirty="0" smtClean="0">
                <a:latin typeface="Times New Roman" pitchFamily="18" charset="0"/>
                <a:cs typeface="Times New Roman" pitchFamily="18" charset="0"/>
              </a:rPr>
              <a:t> </a:t>
            </a:r>
          </a:p>
          <a:p>
            <a:pPr>
              <a:buNone/>
            </a:pPr>
            <a:r>
              <a:rPr lang="it-IT" dirty="0" smtClean="0"/>
              <a:t> </a:t>
            </a:r>
            <a:endParaRPr lang="it-IT" sz="4300" dirty="0" smtClean="0">
              <a:latin typeface="Times New Roman" pitchFamily="18" charset="0"/>
              <a:cs typeface="Times New Roman" pitchFamily="18" charset="0"/>
            </a:endParaRPr>
          </a:p>
          <a:p>
            <a:r>
              <a:rPr lang="it-IT" sz="5600" dirty="0" smtClean="0">
                <a:latin typeface="Times New Roman" pitchFamily="18" charset="0"/>
                <a:cs typeface="Times New Roman" pitchFamily="18" charset="0"/>
              </a:rPr>
              <a:t>Per matematica nella scuola secondaria di 1° grado i docenti devono seguire quanto deciso in sede di programmazione per discipline. Sempre per matematica nella scuola secondaria di 1° grado si dovrà implementare un programma condiviso di  preparazione alle prove invalsi.</a:t>
            </a:r>
          </a:p>
          <a:p>
            <a:pPr>
              <a:buNone/>
            </a:pPr>
            <a:endParaRPr lang="it-IT" sz="5600" dirty="0" smtClean="0">
              <a:latin typeface="Times New Roman" pitchFamily="18" charset="0"/>
              <a:cs typeface="Times New Roman" pitchFamily="18" charset="0"/>
            </a:endParaRPr>
          </a:p>
          <a:p>
            <a:r>
              <a:rPr lang="it-IT" sz="5600" b="1" dirty="0" smtClean="0">
                <a:latin typeface="Times New Roman" pitchFamily="18" charset="0"/>
                <a:cs typeface="Times New Roman" pitchFamily="18" charset="0"/>
              </a:rPr>
              <a:t>Ambiente di apprendimento</a:t>
            </a:r>
            <a:r>
              <a:rPr lang="it-IT" sz="5600" dirty="0" smtClean="0">
                <a:latin typeface="Times New Roman" pitchFamily="18" charset="0"/>
                <a:cs typeface="Times New Roman" pitchFamily="18" charset="0"/>
              </a:rPr>
              <a:t> </a:t>
            </a:r>
          </a:p>
          <a:p>
            <a:pPr>
              <a:buNone/>
            </a:pPr>
            <a:endParaRPr lang="it-IT" sz="5600" dirty="0" smtClean="0">
              <a:latin typeface="Times New Roman" pitchFamily="18" charset="0"/>
              <a:cs typeface="Times New Roman" pitchFamily="18" charset="0"/>
            </a:endParaRPr>
          </a:p>
          <a:p>
            <a:r>
              <a:rPr lang="it-IT" sz="5600" dirty="0" smtClean="0">
                <a:latin typeface="Times New Roman" pitchFamily="18" charset="0"/>
                <a:cs typeface="Times New Roman" pitchFamily="18" charset="0"/>
              </a:rPr>
              <a:t>E'necessario introdurre maggiore flessibilità oraria e organizzativa, soprattutto nei plessi in cui ci sono classi</a:t>
            </a:r>
          </a:p>
          <a:p>
            <a:pPr>
              <a:buNone/>
            </a:pPr>
            <a:r>
              <a:rPr lang="it-IT" sz="5600" dirty="0" smtClean="0">
                <a:latin typeface="Times New Roman" pitchFamily="18" charset="0"/>
                <a:cs typeface="Times New Roman" pitchFamily="18" charset="0"/>
              </a:rPr>
              <a:t>             parallele.</a:t>
            </a:r>
          </a:p>
          <a:p>
            <a:pPr>
              <a:buNone/>
            </a:pPr>
            <a:endParaRPr lang="it-IT" sz="5600" dirty="0" smtClean="0">
              <a:latin typeface="Times New Roman" pitchFamily="18" charset="0"/>
              <a:cs typeface="Times New Roman" pitchFamily="18" charset="0"/>
            </a:endParaRPr>
          </a:p>
          <a:p>
            <a:r>
              <a:rPr lang="it-IT" sz="5600" b="1" dirty="0" smtClean="0">
                <a:latin typeface="Times New Roman" pitchFamily="18" charset="0"/>
                <a:cs typeface="Times New Roman" pitchFamily="18" charset="0"/>
              </a:rPr>
              <a:t>Inclusione e differenziazione</a:t>
            </a:r>
            <a:endParaRPr lang="it-IT" sz="5600" dirty="0" smtClean="0">
              <a:latin typeface="Times New Roman" pitchFamily="18" charset="0"/>
              <a:cs typeface="Times New Roman" pitchFamily="18" charset="0"/>
            </a:endParaRPr>
          </a:p>
          <a:p>
            <a:pPr>
              <a:buNone/>
            </a:pPr>
            <a:r>
              <a:rPr lang="it-IT" sz="5600" dirty="0" smtClean="0">
                <a:latin typeface="Times New Roman" pitchFamily="18" charset="0"/>
                <a:cs typeface="Times New Roman" pitchFamily="18" charset="0"/>
              </a:rPr>
              <a:t> </a:t>
            </a:r>
          </a:p>
          <a:p>
            <a:pPr>
              <a:buNone/>
            </a:pPr>
            <a:r>
              <a:rPr lang="it-IT" sz="5600" dirty="0" smtClean="0">
                <a:latin typeface="Times New Roman" pitchFamily="18" charset="0"/>
                <a:cs typeface="Times New Roman" pitchFamily="18" charset="0"/>
              </a:rPr>
              <a:t>        Migliorare la promozione delle eccellenze e il recupero adottando una maggiore flessibilità organizzativa nella scuola primaria e secondaria.</a:t>
            </a:r>
          </a:p>
          <a:p>
            <a:pPr>
              <a:buNone/>
            </a:pPr>
            <a:r>
              <a:rPr lang="it-IT" sz="5600" dirty="0" smtClean="0">
                <a:latin typeface="Times New Roman" pitchFamily="18" charset="0"/>
                <a:cs typeface="Times New Roman" pitchFamily="18" charset="0"/>
              </a:rPr>
              <a:t>        Estendere a tutto il corpo docente l'utilizzo, in modo sistematico ed efficace, delle strategie di didattica inclusiva proposte in formazione.</a:t>
            </a:r>
          </a:p>
          <a:p>
            <a:pPr>
              <a:buNone/>
            </a:pPr>
            <a:endParaRPr lang="it-IT" sz="5600" dirty="0" smtClean="0">
              <a:latin typeface="Times New Roman" pitchFamily="18" charset="0"/>
              <a:cs typeface="Times New Roman" pitchFamily="18" charset="0"/>
            </a:endParaRPr>
          </a:p>
          <a:p>
            <a:r>
              <a:rPr lang="it-IT" sz="5600" b="1" dirty="0" err="1" smtClean="0">
                <a:latin typeface="Times New Roman" pitchFamily="18" charset="0"/>
                <a:cs typeface="Times New Roman" pitchFamily="18" charset="0"/>
              </a:rPr>
              <a:t>Continuita'</a:t>
            </a:r>
            <a:r>
              <a:rPr lang="it-IT" sz="5600" b="1" dirty="0" smtClean="0">
                <a:latin typeface="Times New Roman" pitchFamily="18" charset="0"/>
                <a:cs typeface="Times New Roman" pitchFamily="18" charset="0"/>
              </a:rPr>
              <a:t> e orientamento</a:t>
            </a:r>
            <a:r>
              <a:rPr lang="it-IT" sz="5600" dirty="0" smtClean="0">
                <a:latin typeface="Times New Roman" pitchFamily="18" charset="0"/>
                <a:cs typeface="Times New Roman" pitchFamily="18" charset="0"/>
              </a:rPr>
              <a:t> </a:t>
            </a:r>
          </a:p>
          <a:p>
            <a:pPr>
              <a:buNone/>
            </a:pPr>
            <a:endParaRPr lang="it-IT" dirty="0" smtClean="0">
              <a:latin typeface="Times New Roman" pitchFamily="18" charset="0"/>
              <a:cs typeface="Times New Roman" pitchFamily="18" charset="0"/>
            </a:endParaRPr>
          </a:p>
          <a:p>
            <a:pPr>
              <a:buNone/>
            </a:pPr>
            <a:r>
              <a:rPr lang="it-IT" sz="5600" dirty="0" smtClean="0">
                <a:latin typeface="Times New Roman" pitchFamily="18" charset="0"/>
                <a:cs typeface="Times New Roman" pitchFamily="18" charset="0"/>
              </a:rPr>
              <a:t>           Tenere conto nella programmazione didattica delle criticità emerse nell'incontro di continuità con i docenti delle scuole superiori di 2°grado.</a:t>
            </a:r>
          </a:p>
          <a:p>
            <a:pPr>
              <a:buNone/>
            </a:pPr>
            <a:endParaRPr lang="it-IT" dirty="0" smtClean="0">
              <a:latin typeface="Times New Roman" pitchFamily="18" charset="0"/>
              <a:cs typeface="Times New Roman" pitchFamily="18" charset="0"/>
            </a:endParaRPr>
          </a:p>
          <a:p>
            <a:r>
              <a:rPr lang="it-IT" sz="5600" dirty="0" smtClean="0">
                <a:latin typeface="Times New Roman" pitchFamily="18" charset="0"/>
                <a:cs typeface="Times New Roman" pitchFamily="18" charset="0"/>
              </a:rPr>
              <a:t>Un docente referente per l'orientamento e un assistente amministrativo effettueranno il monitoraggio degli esiti degli alunni nelle superiori.</a:t>
            </a:r>
          </a:p>
          <a:p>
            <a:pPr>
              <a:buNone/>
            </a:pPr>
            <a:r>
              <a:rPr lang="it-IT" sz="5600" dirty="0" smtClean="0">
                <a:latin typeface="Times New Roman" pitchFamily="18" charset="0"/>
                <a:cs typeface="Times New Roman" pitchFamily="18" charset="0"/>
              </a:rPr>
              <a:t> </a:t>
            </a:r>
          </a:p>
          <a:p>
            <a:r>
              <a:rPr lang="it-IT" sz="5600" dirty="0" smtClean="0">
                <a:latin typeface="Times New Roman" pitchFamily="18" charset="0"/>
                <a:cs typeface="Times New Roman" pitchFamily="18" charset="0"/>
              </a:rPr>
              <a:t>Perfezionare l'analisi dei risultati della valutazione interna e sulla base di questi rivedere l'azione educativa e didattica.</a:t>
            </a:r>
          </a:p>
          <a:p>
            <a:pPr>
              <a:buNone/>
            </a:pPr>
            <a:r>
              <a:rPr lang="it-IT" sz="5600" b="1" dirty="0" smtClean="0">
                <a:latin typeface="Times New Roman" pitchFamily="18" charset="0"/>
                <a:cs typeface="Times New Roman" pitchFamily="18" charset="0"/>
              </a:rPr>
              <a:t> </a:t>
            </a:r>
            <a:endParaRPr lang="it-IT" sz="5600" dirty="0" smtClean="0">
              <a:latin typeface="Times New Roman" pitchFamily="18" charset="0"/>
              <a:cs typeface="Times New Roman" pitchFamily="18" charset="0"/>
            </a:endParaRPr>
          </a:p>
          <a:p>
            <a:endParaRPr lang="it-IT" sz="43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fontScale="25000" lnSpcReduction="20000"/>
          </a:bodyPr>
          <a:lstStyle/>
          <a:p>
            <a:r>
              <a:rPr lang="it-IT" sz="8000" b="1" dirty="0" smtClean="0">
                <a:latin typeface="Times New Roman" pitchFamily="18" charset="0"/>
                <a:cs typeface="Times New Roman" pitchFamily="18" charset="0"/>
              </a:rPr>
              <a:t>Sviluppo e valorizzazione delle risorse umane</a:t>
            </a:r>
            <a:endParaRPr lang="it-IT" sz="8000" dirty="0" smtClean="0">
              <a:latin typeface="Times New Roman" pitchFamily="18" charset="0"/>
              <a:cs typeface="Times New Roman" pitchFamily="18" charset="0"/>
            </a:endParaRPr>
          </a:p>
          <a:p>
            <a:pPr>
              <a:buNone/>
            </a:pPr>
            <a:r>
              <a:rPr lang="it-IT" sz="8000" dirty="0" smtClean="0">
                <a:latin typeface="Times New Roman" pitchFamily="18" charset="0"/>
                <a:cs typeface="Times New Roman" pitchFamily="18" charset="0"/>
              </a:rPr>
              <a:t> </a:t>
            </a:r>
          </a:p>
          <a:p>
            <a:r>
              <a:rPr lang="it-IT" sz="8000" dirty="0" smtClean="0">
                <a:latin typeface="Times New Roman" pitchFamily="18" charset="0"/>
                <a:cs typeface="Times New Roman" pitchFamily="18" charset="0"/>
              </a:rPr>
              <a:t>Le attività formative dovranno essere in linea con le criticità del RAV e con gli obiettivi del POF, organizzate con reti di scuole limitrofe. Le organizzeremo sulla base del documento relativo al bilancio delle competenze che state compilando</a:t>
            </a:r>
          </a:p>
          <a:p>
            <a:pPr>
              <a:buNone/>
            </a:pPr>
            <a:r>
              <a:rPr lang="it-IT" sz="8000" dirty="0" smtClean="0">
                <a:latin typeface="Times New Roman" pitchFamily="18" charset="0"/>
                <a:cs typeface="Times New Roman" pitchFamily="18" charset="0"/>
              </a:rPr>
              <a:t> </a:t>
            </a:r>
          </a:p>
          <a:p>
            <a:r>
              <a:rPr lang="it-IT" sz="8000" dirty="0" smtClean="0">
                <a:latin typeface="Times New Roman" pitchFamily="18" charset="0"/>
                <a:cs typeface="Times New Roman" pitchFamily="18" charset="0"/>
              </a:rPr>
              <a:t>Aggiornare in modo continuo i curricoli dei docenti, adottando un modello comune per tutto l'istituto.</a:t>
            </a:r>
          </a:p>
          <a:p>
            <a:pPr>
              <a:buNone/>
            </a:pPr>
            <a:r>
              <a:rPr lang="it-IT" sz="8000" b="1" dirty="0" smtClean="0">
                <a:latin typeface="Times New Roman" pitchFamily="18" charset="0"/>
                <a:cs typeface="Times New Roman" pitchFamily="18" charset="0"/>
              </a:rPr>
              <a:t> </a:t>
            </a:r>
            <a:endParaRPr lang="it-IT" sz="8000" dirty="0" smtClean="0">
              <a:latin typeface="Times New Roman" pitchFamily="18" charset="0"/>
              <a:cs typeface="Times New Roman" pitchFamily="18" charset="0"/>
            </a:endParaRPr>
          </a:p>
          <a:p>
            <a:r>
              <a:rPr lang="it-IT" sz="8000" b="1" dirty="0" smtClean="0">
                <a:latin typeface="Times New Roman" pitchFamily="18" charset="0"/>
                <a:cs typeface="Times New Roman" pitchFamily="18" charset="0"/>
              </a:rPr>
              <a:t>Integrazione con il territorio e rapporti con le famiglie</a:t>
            </a:r>
            <a:endParaRPr lang="it-IT" sz="8000" dirty="0" smtClean="0">
              <a:latin typeface="Times New Roman" pitchFamily="18" charset="0"/>
              <a:cs typeface="Times New Roman" pitchFamily="18" charset="0"/>
            </a:endParaRPr>
          </a:p>
          <a:p>
            <a:pPr>
              <a:buNone/>
            </a:pPr>
            <a:r>
              <a:rPr lang="it-IT" sz="8000" dirty="0" smtClean="0">
                <a:latin typeface="Times New Roman" pitchFamily="18" charset="0"/>
                <a:cs typeface="Times New Roman" pitchFamily="18" charset="0"/>
              </a:rPr>
              <a:t> </a:t>
            </a:r>
          </a:p>
          <a:p>
            <a:r>
              <a:rPr lang="it-IT" sz="8000" dirty="0" smtClean="0">
                <a:latin typeface="Times New Roman" pitchFamily="18" charset="0"/>
                <a:cs typeface="Times New Roman" pitchFamily="18" charset="0"/>
              </a:rPr>
              <a:t>Partecipare alla rete di scuole </a:t>
            </a:r>
            <a:r>
              <a:rPr lang="it-IT" sz="8000" dirty="0" err="1" smtClean="0">
                <a:latin typeface="Times New Roman" pitchFamily="18" charset="0"/>
                <a:cs typeface="Times New Roman" pitchFamily="18" charset="0"/>
              </a:rPr>
              <a:t>AU.MI.RE</a:t>
            </a:r>
            <a:r>
              <a:rPr lang="it-IT" sz="8000" dirty="0" smtClean="0">
                <a:latin typeface="Times New Roman" pitchFamily="18" charset="0"/>
                <a:cs typeface="Times New Roman" pitchFamily="18" charset="0"/>
              </a:rPr>
              <a:t> per la valutazione d'istituto. </a:t>
            </a:r>
          </a:p>
          <a:p>
            <a:pPr>
              <a:buNone/>
            </a:pPr>
            <a:r>
              <a:rPr lang="it-IT" sz="8000" dirty="0" smtClean="0">
                <a:latin typeface="Times New Roman" pitchFamily="18" charset="0"/>
                <a:cs typeface="Times New Roman" pitchFamily="18" charset="0"/>
              </a:rPr>
              <a:t> </a:t>
            </a:r>
          </a:p>
          <a:p>
            <a:r>
              <a:rPr lang="it-IT" sz="8000" dirty="0" smtClean="0">
                <a:latin typeface="Times New Roman" pitchFamily="18" charset="0"/>
                <a:cs typeface="Times New Roman" pitchFamily="18" charset="0"/>
              </a:rPr>
              <a:t>Entrare in una rete di scuole sull'educazione alla </a:t>
            </a:r>
            <a:r>
              <a:rPr lang="it-IT" sz="8000" dirty="0" err="1" smtClean="0">
                <a:latin typeface="Times New Roman" pitchFamily="18" charset="0"/>
                <a:cs typeface="Times New Roman" pitchFamily="18" charset="0"/>
              </a:rPr>
              <a:t>salutee</a:t>
            </a:r>
            <a:r>
              <a:rPr lang="it-IT" sz="8000" dirty="0" smtClean="0">
                <a:latin typeface="Times New Roman" pitchFamily="18" charset="0"/>
                <a:cs typeface="Times New Roman" pitchFamily="18" charset="0"/>
              </a:rPr>
              <a:t> in altre reti di scuole.</a:t>
            </a:r>
          </a:p>
          <a:p>
            <a:pPr>
              <a:buNone/>
            </a:pPr>
            <a:r>
              <a:rPr lang="it-IT" sz="8000" dirty="0" smtClean="0">
                <a:latin typeface="Times New Roman" pitchFamily="18" charset="0"/>
                <a:cs typeface="Times New Roman" pitchFamily="18" charset="0"/>
              </a:rPr>
              <a:t> </a:t>
            </a:r>
          </a:p>
          <a:p>
            <a:r>
              <a:rPr lang="it-IT" sz="8000" dirty="0" smtClean="0">
                <a:latin typeface="Times New Roman" pitchFamily="18" charset="0"/>
                <a:cs typeface="Times New Roman" pitchFamily="18" charset="0"/>
              </a:rPr>
              <a:t>Cercare di coinvolgere maggiormente le famiglie nelle attività educative e didattiche della scuola.</a:t>
            </a:r>
          </a:p>
          <a:p>
            <a:pPr>
              <a:buNone/>
            </a:pPr>
            <a:r>
              <a:rPr lang="it-IT" sz="8000" b="1" dirty="0" smtClean="0">
                <a:latin typeface="Times New Roman" pitchFamily="18" charset="0"/>
                <a:cs typeface="Times New Roman" pitchFamily="18" charset="0"/>
              </a:rPr>
              <a:t> </a:t>
            </a:r>
            <a:endParaRPr lang="it-IT" sz="8000" dirty="0" smtClean="0">
              <a:latin typeface="Times New Roman" pitchFamily="18" charset="0"/>
              <a:cs typeface="Times New Roman" pitchFamily="18" charset="0"/>
            </a:endParaRPr>
          </a:p>
          <a:p>
            <a:endParaRPr lang="it-IT"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404664"/>
            <a:ext cx="8712968" cy="5721499"/>
          </a:xfrm>
        </p:spPr>
        <p:txBody>
          <a:bodyPr>
            <a:normAutofit fontScale="55000" lnSpcReduction="20000"/>
          </a:bodyPr>
          <a:lstStyle/>
          <a:p>
            <a:pPr algn="ctr">
              <a:buNone/>
            </a:pPr>
            <a:r>
              <a:rPr lang="it-IT" sz="3800" b="1" dirty="0" smtClean="0">
                <a:latin typeface="Times New Roman" pitchFamily="18" charset="0"/>
                <a:cs typeface="Times New Roman" pitchFamily="18" charset="0"/>
              </a:rPr>
              <a:t>Indicare in che modo gli obiettivi di processo possono contribuire al raggiungimento delle priorità </a:t>
            </a:r>
            <a:endParaRPr lang="it-IT" sz="3800" dirty="0" smtClean="0">
              <a:latin typeface="Times New Roman" pitchFamily="18" charset="0"/>
              <a:cs typeface="Times New Roman" pitchFamily="18" charset="0"/>
            </a:endParaRPr>
          </a:p>
          <a:p>
            <a:pPr>
              <a:buNone/>
            </a:pPr>
            <a:r>
              <a:rPr lang="it-IT" sz="3800" b="1" dirty="0" smtClean="0">
                <a:latin typeface="Times New Roman" pitchFamily="18" charset="0"/>
                <a:cs typeface="Times New Roman" pitchFamily="18" charset="0"/>
              </a:rPr>
              <a:t> </a:t>
            </a:r>
            <a:endParaRPr lang="it-IT" sz="3800" dirty="0" smtClean="0">
              <a:latin typeface="Times New Roman" pitchFamily="18" charset="0"/>
              <a:cs typeface="Times New Roman" pitchFamily="18" charset="0"/>
            </a:endParaRPr>
          </a:p>
          <a:p>
            <a:pPr>
              <a:buNone/>
            </a:pPr>
            <a:r>
              <a:rPr lang="it-IT" dirty="0" smtClean="0">
                <a:latin typeface="Times New Roman" pitchFamily="18" charset="0"/>
                <a:cs typeface="Times New Roman" pitchFamily="18" charset="0"/>
              </a:rPr>
              <a:t>      1) Sono stati individuati alcuni obiettivi di processo per cercare di raggiungere le priorità prefissate. </a:t>
            </a:r>
            <a:r>
              <a:rPr lang="it-IT" b="1" dirty="0" smtClean="0">
                <a:latin typeface="Times New Roman" pitchFamily="18" charset="0"/>
                <a:cs typeface="Times New Roman" pitchFamily="18" charset="0"/>
              </a:rPr>
              <a:t>In particolare si cercherà di rendere più flessibile l'organizzazione e l'orario scolastico in modo da differenziare maggiormente i percorsi di apprendimento;ciò al fine di consentire agli alunni di lavorare in modo più aderente alle loro potenzialità e necessità</a:t>
            </a:r>
            <a:r>
              <a:rPr lang="it-IT" dirty="0" smtClean="0">
                <a:latin typeface="Times New Roman" pitchFamily="18" charset="0"/>
                <a:cs typeface="Times New Roman" pitchFamily="18" charset="0"/>
              </a:rPr>
              <a:t>. </a:t>
            </a:r>
            <a:r>
              <a:rPr lang="it-IT" b="1" dirty="0" smtClean="0">
                <a:latin typeface="Times New Roman" pitchFamily="18" charset="0"/>
                <a:cs typeface="Times New Roman" pitchFamily="18" charset="0"/>
              </a:rPr>
              <a:t>Con una maggiore flessibilità oraria, oltre a potenziare le attività di recupero e consolidamento, si cercherà di promuovere maggiormente le eccellenze, in modo che una maggiore fascia di alunni raggiunga i livelli di apprendimento più elevati</a:t>
            </a:r>
            <a:r>
              <a:rPr lang="it-IT" dirty="0" smtClean="0">
                <a:latin typeface="Times New Roman" pitchFamily="18" charset="0"/>
                <a:cs typeface="Times New Roman" pitchFamily="18" charset="0"/>
              </a:rPr>
              <a:t>. </a:t>
            </a:r>
          </a:p>
          <a:p>
            <a:pPr>
              <a:buNone/>
            </a:pPr>
            <a:r>
              <a:rPr lang="it-IT" dirty="0" smtClean="0">
                <a:latin typeface="Times New Roman" pitchFamily="18" charset="0"/>
                <a:cs typeface="Times New Roman" pitchFamily="18" charset="0"/>
              </a:rPr>
              <a:t>       2) Si cercherà anche,specialmente nella programmazione relativa alle scuola secondaria di 1° grado, di recepire le criticità emerse nella continuità con la scuola secondaria di 2° grado. </a:t>
            </a:r>
            <a:r>
              <a:rPr lang="it-IT" b="1" dirty="0" smtClean="0">
                <a:latin typeface="Times New Roman" pitchFamily="18" charset="0"/>
                <a:cs typeface="Times New Roman" pitchFamily="18" charset="0"/>
              </a:rPr>
              <a:t>In particolare si definiranno meglio i criteri di programmazione e valutazione per quanto riguarda l'insegnamento della matematica, specialmente nelle classi terze delle secondaria di 1° grado che evidenziano, complessivamente, risultati inadeguati nelle prove invalsi</a:t>
            </a:r>
            <a:r>
              <a:rPr lang="it-IT" dirty="0" smtClean="0">
                <a:latin typeface="Times New Roman" pitchFamily="18" charset="0"/>
                <a:cs typeface="Times New Roman" pitchFamily="18" charset="0"/>
              </a:rPr>
              <a:t>. </a:t>
            </a:r>
          </a:p>
          <a:p>
            <a:pPr>
              <a:buNone/>
            </a:pPr>
            <a:r>
              <a:rPr lang="it-IT" dirty="0" smtClean="0">
                <a:latin typeface="Times New Roman" pitchFamily="18" charset="0"/>
                <a:cs typeface="Times New Roman" pitchFamily="18" charset="0"/>
              </a:rPr>
              <a:t>      3) </a:t>
            </a:r>
            <a:r>
              <a:rPr lang="it-IT" b="1" dirty="0" smtClean="0">
                <a:latin typeface="Times New Roman" pitchFamily="18" charset="0"/>
                <a:cs typeface="Times New Roman" pitchFamily="18" charset="0"/>
              </a:rPr>
              <a:t>Per garantire un maggiore livello di inclusione, si dovrà estendere a tutti i docenti dell'istituto l'adozione delle metodologie proprie delle didattica inclusiva, nell'ottica delle indicazioni nazionali e degli approcci relativi all'</a:t>
            </a:r>
            <a:r>
              <a:rPr lang="it-IT" b="1" dirty="0" err="1" smtClean="0">
                <a:latin typeface="Times New Roman" pitchFamily="18" charset="0"/>
                <a:cs typeface="Times New Roman" pitchFamily="18" charset="0"/>
              </a:rPr>
              <a:t>Evidence</a:t>
            </a:r>
            <a:r>
              <a:rPr lang="it-IT" b="1" dirty="0" smtClean="0">
                <a:latin typeface="Times New Roman" pitchFamily="18" charset="0"/>
                <a:cs typeface="Times New Roman" pitchFamily="18" charset="0"/>
              </a:rPr>
              <a:t> </a:t>
            </a:r>
            <a:r>
              <a:rPr lang="it-IT" b="1" dirty="0" err="1" smtClean="0">
                <a:latin typeface="Times New Roman" pitchFamily="18" charset="0"/>
                <a:cs typeface="Times New Roman" pitchFamily="18" charset="0"/>
              </a:rPr>
              <a:t>Based</a:t>
            </a:r>
            <a:r>
              <a:rPr lang="it-IT" b="1" dirty="0" smtClean="0">
                <a:latin typeface="Times New Roman" pitchFamily="18" charset="0"/>
                <a:cs typeface="Times New Roman" pitchFamily="18" charset="0"/>
              </a:rPr>
              <a:t> </a:t>
            </a:r>
            <a:r>
              <a:rPr lang="it-IT" b="1" dirty="0" err="1" smtClean="0">
                <a:latin typeface="Times New Roman" pitchFamily="18" charset="0"/>
                <a:cs typeface="Times New Roman" pitchFamily="18" charset="0"/>
              </a:rPr>
              <a:t>Education</a:t>
            </a:r>
            <a:r>
              <a:rPr lang="it-IT" b="1" dirty="0" smtClean="0">
                <a:latin typeface="Times New Roman" pitchFamily="18" charset="0"/>
                <a:cs typeface="Times New Roman" pitchFamily="18" charset="0"/>
              </a:rPr>
              <a:t> e all'</a:t>
            </a:r>
            <a:r>
              <a:rPr lang="it-IT" b="1" dirty="0" err="1" smtClean="0">
                <a:latin typeface="Times New Roman" pitchFamily="18" charset="0"/>
                <a:cs typeface="Times New Roman" pitchFamily="18" charset="0"/>
              </a:rPr>
              <a:t>Istructional</a:t>
            </a:r>
            <a:r>
              <a:rPr lang="it-IT" b="1" dirty="0" smtClean="0">
                <a:latin typeface="Times New Roman" pitchFamily="18" charset="0"/>
                <a:cs typeface="Times New Roman" pitchFamily="18" charset="0"/>
              </a:rPr>
              <a:t> Design.</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88640"/>
            <a:ext cx="8208912" cy="6480720"/>
          </a:xfrm>
        </p:spPr>
        <p:txBody>
          <a:bodyPr>
            <a:normAutofit fontScale="92500" lnSpcReduction="10000"/>
          </a:bodyPr>
          <a:lstStyle/>
          <a:p>
            <a:pPr algn="ctr">
              <a:buNone/>
            </a:pPr>
            <a:r>
              <a:rPr lang="it-IT" sz="5100" b="1" dirty="0" smtClean="0">
                <a:latin typeface="Times New Roman" pitchFamily="18" charset="0"/>
                <a:cs typeface="Times New Roman" pitchFamily="18" charset="0"/>
              </a:rPr>
              <a:t> </a:t>
            </a:r>
            <a:r>
              <a:rPr lang="it-IT" sz="2800" b="1" dirty="0" smtClean="0">
                <a:latin typeface="Times New Roman" pitchFamily="18" charset="0"/>
                <a:cs typeface="Times New Roman" pitchFamily="18" charset="0"/>
              </a:rPr>
              <a:t>Risultati </a:t>
            </a:r>
            <a:r>
              <a:rPr lang="it-IT" sz="2800" b="1" dirty="0">
                <a:latin typeface="Times New Roman" pitchFamily="18" charset="0"/>
                <a:cs typeface="Times New Roman" pitchFamily="18" charset="0"/>
              </a:rPr>
              <a:t>scrutini 1° </a:t>
            </a:r>
            <a:r>
              <a:rPr lang="it-IT" sz="2800" b="1" dirty="0" smtClean="0">
                <a:latin typeface="Times New Roman" pitchFamily="18" charset="0"/>
                <a:cs typeface="Times New Roman" pitchFamily="18" charset="0"/>
              </a:rPr>
              <a:t>quadrimestre Scuola </a:t>
            </a:r>
            <a:r>
              <a:rPr lang="it-IT" sz="2800" b="1" dirty="0">
                <a:latin typeface="Times New Roman" pitchFamily="18" charset="0"/>
                <a:cs typeface="Times New Roman" pitchFamily="18" charset="0"/>
              </a:rPr>
              <a:t>secondaria </a:t>
            </a:r>
            <a:r>
              <a:rPr lang="it-IT" sz="2800" b="1" dirty="0" smtClean="0">
                <a:latin typeface="Times New Roman" pitchFamily="18" charset="0"/>
                <a:cs typeface="Times New Roman" pitchFamily="18" charset="0"/>
              </a:rPr>
              <a:t> di 1°grado</a:t>
            </a:r>
          </a:p>
          <a:p>
            <a:pPr algn="ctr">
              <a:buNone/>
            </a:pPr>
            <a:endParaRPr lang="it-IT" sz="2800" b="1" dirty="0" smtClean="0">
              <a:solidFill>
                <a:srgbClr val="0000FF"/>
              </a:solidFill>
              <a:latin typeface="Times New Roman" pitchFamily="18" charset="0"/>
              <a:cs typeface="Times New Roman" pitchFamily="18" charset="0"/>
            </a:endParaRPr>
          </a:p>
          <a:p>
            <a:r>
              <a:rPr lang="it-IT" sz="2000" b="1" dirty="0" smtClean="0">
                <a:solidFill>
                  <a:srgbClr val="0000FF"/>
                </a:solidFill>
                <a:latin typeface="Times New Roman" pitchFamily="18" charset="0"/>
                <a:cs typeface="Times New Roman" pitchFamily="18" charset="0"/>
              </a:rPr>
              <a:t>Alunni = 210 (21 stranieri) insufficienze = 84 (30 ad alunni stranieri) (2016/17)    </a:t>
            </a:r>
          </a:p>
          <a:p>
            <a:r>
              <a:rPr lang="it-IT" sz="2000" b="1" dirty="0" smtClean="0">
                <a:latin typeface="Times New Roman" pitchFamily="18" charset="0"/>
                <a:cs typeface="Times New Roman" pitchFamily="18" charset="0"/>
              </a:rPr>
              <a:t>Alunni 218 (26 stranieri), insufficienze = 88 (17 ad alunni stranieri) (2015/16) </a:t>
            </a:r>
          </a:p>
          <a:p>
            <a:r>
              <a:rPr lang="it-IT" sz="2000" b="1" dirty="0" smtClean="0">
                <a:solidFill>
                  <a:srgbClr val="0000FF"/>
                </a:solidFill>
                <a:latin typeface="Times New Roman" pitchFamily="18" charset="0"/>
                <a:cs typeface="Times New Roman" pitchFamily="18" charset="0"/>
              </a:rPr>
              <a:t>Media </a:t>
            </a:r>
            <a:r>
              <a:rPr lang="it-IT" sz="2000" b="1" dirty="0" err="1" smtClean="0">
                <a:solidFill>
                  <a:srgbClr val="0000FF"/>
                </a:solidFill>
                <a:latin typeface="Times New Roman" pitchFamily="18" charset="0"/>
                <a:cs typeface="Times New Roman" pitchFamily="18" charset="0"/>
              </a:rPr>
              <a:t>insuff</a:t>
            </a:r>
            <a:r>
              <a:rPr lang="it-IT" sz="2000" b="1" dirty="0" smtClean="0">
                <a:solidFill>
                  <a:srgbClr val="0000FF"/>
                </a:solidFill>
                <a:latin typeface="Times New Roman" pitchFamily="18" charset="0"/>
                <a:cs typeface="Times New Roman" pitchFamily="18" charset="0"/>
              </a:rPr>
              <a:t>. ad alunno = </a:t>
            </a:r>
            <a:r>
              <a:rPr lang="it-IT" sz="2000" b="1" u="sng" dirty="0" smtClean="0">
                <a:solidFill>
                  <a:srgbClr val="0000FF"/>
                </a:solidFill>
                <a:latin typeface="Times New Roman" pitchFamily="18" charset="0"/>
                <a:cs typeface="Times New Roman" pitchFamily="18" charset="0"/>
              </a:rPr>
              <a:t>0,76</a:t>
            </a:r>
            <a:r>
              <a:rPr lang="it-IT" sz="2000" b="1" dirty="0" smtClean="0">
                <a:solidFill>
                  <a:srgbClr val="0000FF"/>
                </a:solidFill>
                <a:latin typeface="Times New Roman" pitchFamily="18" charset="0"/>
                <a:cs typeface="Times New Roman" pitchFamily="18" charset="0"/>
              </a:rPr>
              <a:t>  </a:t>
            </a:r>
            <a:r>
              <a:rPr lang="it-IT" sz="2000" b="1" dirty="0" err="1" smtClean="0">
                <a:solidFill>
                  <a:srgbClr val="0000FF"/>
                </a:solidFill>
                <a:latin typeface="Times New Roman" pitchFamily="18" charset="0"/>
                <a:cs typeface="Times New Roman" pitchFamily="18" charset="0"/>
              </a:rPr>
              <a:t>ins</a:t>
            </a:r>
            <a:r>
              <a:rPr lang="it-IT" sz="2000" b="1" dirty="0" smtClean="0">
                <a:solidFill>
                  <a:srgbClr val="0000FF"/>
                </a:solidFill>
                <a:latin typeface="Times New Roman" pitchFamily="18" charset="0"/>
                <a:cs typeface="Times New Roman" pitchFamily="18" charset="0"/>
              </a:rPr>
              <a:t>./alunno  (2016/17)     </a:t>
            </a:r>
            <a:endParaRPr lang="it-IT" sz="2000" dirty="0" smtClean="0">
              <a:solidFill>
                <a:srgbClr val="0000FF"/>
              </a:solidFill>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Media </a:t>
            </a:r>
            <a:r>
              <a:rPr lang="it-IT" sz="2000" b="1" dirty="0" err="1" smtClean="0">
                <a:latin typeface="Times New Roman" pitchFamily="18" charset="0"/>
                <a:cs typeface="Times New Roman" pitchFamily="18" charset="0"/>
              </a:rPr>
              <a:t>insuff</a:t>
            </a:r>
            <a:r>
              <a:rPr lang="it-IT" sz="2000" b="1" dirty="0" smtClean="0">
                <a:latin typeface="Times New Roman" pitchFamily="18" charset="0"/>
                <a:cs typeface="Times New Roman" pitchFamily="18" charset="0"/>
              </a:rPr>
              <a:t>. ad alunno = </a:t>
            </a:r>
            <a:r>
              <a:rPr lang="it-IT" sz="2000" b="1" u="sng" dirty="0" smtClean="0">
                <a:latin typeface="Times New Roman" pitchFamily="18" charset="0"/>
                <a:cs typeface="Times New Roman" pitchFamily="18" charset="0"/>
              </a:rPr>
              <a:t>0,40</a:t>
            </a:r>
            <a:r>
              <a:rPr lang="it-IT" sz="2000" b="1" dirty="0" smtClean="0">
                <a:latin typeface="Times New Roman" pitchFamily="18" charset="0"/>
                <a:cs typeface="Times New Roman" pitchFamily="18" charset="0"/>
              </a:rPr>
              <a:t>  </a:t>
            </a:r>
            <a:r>
              <a:rPr lang="it-IT" sz="2000" b="1" dirty="0" err="1" smtClean="0">
                <a:latin typeface="Times New Roman" pitchFamily="18" charset="0"/>
                <a:cs typeface="Times New Roman" pitchFamily="18" charset="0"/>
              </a:rPr>
              <a:t>ins</a:t>
            </a:r>
            <a:r>
              <a:rPr lang="it-IT" sz="2000" b="1" dirty="0" smtClean="0">
                <a:latin typeface="Times New Roman" pitchFamily="18" charset="0"/>
                <a:cs typeface="Times New Roman" pitchFamily="18" charset="0"/>
              </a:rPr>
              <a:t>./alunno  (2015/16)</a:t>
            </a:r>
          </a:p>
          <a:p>
            <a:pPr>
              <a:buNone/>
            </a:pPr>
            <a:r>
              <a:rPr lang="it-IT" sz="2000" b="1" dirty="0" smtClean="0">
                <a:solidFill>
                  <a:srgbClr val="0000FF"/>
                </a:solidFill>
                <a:latin typeface="Times New Roman" pitchFamily="18" charset="0"/>
                <a:cs typeface="Times New Roman" pitchFamily="18" charset="0"/>
              </a:rPr>
              <a:t>     </a:t>
            </a:r>
            <a:endParaRPr lang="it-IT" sz="2000" dirty="0" smtClean="0">
              <a:solidFill>
                <a:srgbClr val="0000FF"/>
              </a:solidFill>
              <a:latin typeface="Times New Roman" pitchFamily="18" charset="0"/>
              <a:cs typeface="Times New Roman" pitchFamily="18" charset="0"/>
            </a:endParaRPr>
          </a:p>
          <a:p>
            <a:r>
              <a:rPr lang="it-IT" sz="2000" b="1" dirty="0" smtClean="0">
                <a:solidFill>
                  <a:srgbClr val="0000FF"/>
                </a:solidFill>
                <a:latin typeface="Times New Roman" pitchFamily="18" charset="0"/>
                <a:cs typeface="Times New Roman" pitchFamily="18" charset="0"/>
              </a:rPr>
              <a:t>Media </a:t>
            </a:r>
            <a:r>
              <a:rPr lang="it-IT" sz="2000" b="1" dirty="0" err="1" smtClean="0">
                <a:solidFill>
                  <a:srgbClr val="0000FF"/>
                </a:solidFill>
                <a:latin typeface="Times New Roman" pitchFamily="18" charset="0"/>
                <a:cs typeface="Times New Roman" pitchFamily="18" charset="0"/>
              </a:rPr>
              <a:t>insuff</a:t>
            </a:r>
            <a:r>
              <a:rPr lang="it-IT" sz="2000" b="1" dirty="0" smtClean="0">
                <a:solidFill>
                  <a:srgbClr val="0000FF"/>
                </a:solidFill>
                <a:latin typeface="Times New Roman" pitchFamily="18" charset="0"/>
                <a:cs typeface="Times New Roman" pitchFamily="18" charset="0"/>
              </a:rPr>
              <a:t>. alunni italiani = </a:t>
            </a:r>
            <a:r>
              <a:rPr lang="it-IT" sz="2000" b="1" u="sng" dirty="0" smtClean="0">
                <a:solidFill>
                  <a:srgbClr val="0000FF"/>
                </a:solidFill>
                <a:latin typeface="Times New Roman" pitchFamily="18" charset="0"/>
                <a:cs typeface="Times New Roman" pitchFamily="18" charset="0"/>
              </a:rPr>
              <a:t>0,27</a:t>
            </a:r>
            <a:r>
              <a:rPr lang="it-IT" sz="2000" b="1" dirty="0" smtClean="0">
                <a:solidFill>
                  <a:srgbClr val="0000FF"/>
                </a:solidFill>
                <a:latin typeface="Times New Roman" pitchFamily="18" charset="0"/>
                <a:cs typeface="Times New Roman" pitchFamily="18" charset="0"/>
              </a:rPr>
              <a:t> </a:t>
            </a:r>
            <a:r>
              <a:rPr lang="it-IT" sz="2000" b="1" dirty="0" err="1" smtClean="0">
                <a:solidFill>
                  <a:srgbClr val="0000FF"/>
                </a:solidFill>
                <a:latin typeface="Times New Roman" pitchFamily="18" charset="0"/>
                <a:cs typeface="Times New Roman" pitchFamily="18" charset="0"/>
              </a:rPr>
              <a:t>ins</a:t>
            </a:r>
            <a:r>
              <a:rPr lang="it-IT" sz="2000" b="1" dirty="0" smtClean="0">
                <a:solidFill>
                  <a:srgbClr val="0000FF"/>
                </a:solidFill>
                <a:latin typeface="Times New Roman" pitchFamily="18" charset="0"/>
                <a:cs typeface="Times New Roman" pitchFamily="18" charset="0"/>
              </a:rPr>
              <a:t>./al(2016/17) </a:t>
            </a:r>
          </a:p>
          <a:p>
            <a:r>
              <a:rPr lang="it-IT" sz="2000" b="1" dirty="0" smtClean="0">
                <a:latin typeface="Times New Roman" pitchFamily="18" charset="0"/>
                <a:cs typeface="Times New Roman" pitchFamily="18" charset="0"/>
              </a:rPr>
              <a:t>Media </a:t>
            </a:r>
            <a:r>
              <a:rPr lang="it-IT" sz="2000" b="1" dirty="0" err="1" smtClean="0">
                <a:latin typeface="Times New Roman" pitchFamily="18" charset="0"/>
                <a:cs typeface="Times New Roman" pitchFamily="18" charset="0"/>
              </a:rPr>
              <a:t>insufff</a:t>
            </a:r>
            <a:r>
              <a:rPr lang="it-IT" sz="2000" b="1" dirty="0" smtClean="0">
                <a:latin typeface="Times New Roman" pitchFamily="18" charset="0"/>
                <a:cs typeface="Times New Roman" pitchFamily="18" charset="0"/>
              </a:rPr>
              <a:t>. alunni italiani = 0,36 </a:t>
            </a:r>
            <a:r>
              <a:rPr lang="it-IT" sz="2000" b="1" dirty="0" err="1" smtClean="0">
                <a:latin typeface="Times New Roman" pitchFamily="18" charset="0"/>
                <a:cs typeface="Times New Roman" pitchFamily="18" charset="0"/>
              </a:rPr>
              <a:t>ins</a:t>
            </a:r>
            <a:r>
              <a:rPr lang="it-IT" sz="2000" b="1" dirty="0" smtClean="0">
                <a:latin typeface="Times New Roman" pitchFamily="18" charset="0"/>
                <a:cs typeface="Times New Roman" pitchFamily="18" charset="0"/>
              </a:rPr>
              <a:t>./al(2015/16) </a:t>
            </a:r>
          </a:p>
          <a:p>
            <a:pPr>
              <a:buNone/>
            </a:pPr>
            <a:r>
              <a:rPr lang="it-IT" sz="2000" b="1" dirty="0" smtClean="0">
                <a:solidFill>
                  <a:srgbClr val="0000FF"/>
                </a:solidFill>
                <a:latin typeface="Times New Roman" pitchFamily="18" charset="0"/>
                <a:cs typeface="Times New Roman" pitchFamily="18" charset="0"/>
              </a:rPr>
              <a:t>    </a:t>
            </a:r>
            <a:endParaRPr lang="it-IT" sz="2000" dirty="0" smtClean="0">
              <a:solidFill>
                <a:srgbClr val="0000FF"/>
              </a:solidFill>
              <a:latin typeface="Times New Roman" pitchFamily="18" charset="0"/>
              <a:cs typeface="Times New Roman" pitchFamily="18" charset="0"/>
            </a:endParaRPr>
          </a:p>
          <a:p>
            <a:r>
              <a:rPr lang="it-IT" sz="2000" b="1" dirty="0" smtClean="0">
                <a:solidFill>
                  <a:srgbClr val="0000FF"/>
                </a:solidFill>
                <a:latin typeface="Times New Roman" pitchFamily="18" charset="0"/>
                <a:cs typeface="Times New Roman" pitchFamily="18" charset="0"/>
              </a:rPr>
              <a:t>Media </a:t>
            </a:r>
            <a:r>
              <a:rPr lang="it-IT" sz="2000" b="1" dirty="0" err="1" smtClean="0">
                <a:solidFill>
                  <a:srgbClr val="0000FF"/>
                </a:solidFill>
                <a:latin typeface="Times New Roman" pitchFamily="18" charset="0"/>
                <a:cs typeface="Times New Roman" pitchFamily="18" charset="0"/>
              </a:rPr>
              <a:t>insuff</a:t>
            </a:r>
            <a:r>
              <a:rPr lang="it-IT" sz="2000" b="1" dirty="0" smtClean="0">
                <a:solidFill>
                  <a:srgbClr val="0000FF"/>
                </a:solidFill>
                <a:latin typeface="Times New Roman" pitchFamily="18" charset="0"/>
                <a:cs typeface="Times New Roman" pitchFamily="18" charset="0"/>
              </a:rPr>
              <a:t>. alunni stranieri =  </a:t>
            </a:r>
            <a:r>
              <a:rPr lang="it-IT" sz="2000" b="1" u="sng" dirty="0" smtClean="0">
                <a:solidFill>
                  <a:srgbClr val="0000FF"/>
                </a:solidFill>
                <a:latin typeface="Times New Roman" pitchFamily="18" charset="0"/>
                <a:cs typeface="Times New Roman" pitchFamily="18" charset="0"/>
              </a:rPr>
              <a:t>1,38</a:t>
            </a:r>
            <a:r>
              <a:rPr lang="it-IT" sz="2000" b="1" dirty="0" smtClean="0">
                <a:solidFill>
                  <a:srgbClr val="0000FF"/>
                </a:solidFill>
                <a:latin typeface="Times New Roman" pitchFamily="18" charset="0"/>
                <a:cs typeface="Times New Roman" pitchFamily="18" charset="0"/>
              </a:rPr>
              <a:t> </a:t>
            </a:r>
            <a:r>
              <a:rPr lang="it-IT" sz="2000" b="1" dirty="0" err="1" smtClean="0">
                <a:solidFill>
                  <a:srgbClr val="0000FF"/>
                </a:solidFill>
                <a:latin typeface="Times New Roman" pitchFamily="18" charset="0"/>
                <a:cs typeface="Times New Roman" pitchFamily="18" charset="0"/>
              </a:rPr>
              <a:t>ins</a:t>
            </a:r>
            <a:r>
              <a:rPr lang="it-IT" sz="2000" b="1" dirty="0" smtClean="0">
                <a:solidFill>
                  <a:srgbClr val="0000FF"/>
                </a:solidFill>
                <a:latin typeface="Times New Roman" pitchFamily="18" charset="0"/>
                <a:cs typeface="Times New Roman" pitchFamily="18" charset="0"/>
              </a:rPr>
              <a:t>./al(2016/17) </a:t>
            </a:r>
            <a:r>
              <a:rPr lang="it-IT" sz="2000" b="1" dirty="0" smtClean="0">
                <a:latin typeface="Times New Roman" pitchFamily="18" charset="0"/>
                <a:cs typeface="Times New Roman" pitchFamily="18" charset="0"/>
              </a:rPr>
              <a:t>   </a:t>
            </a:r>
          </a:p>
          <a:p>
            <a:r>
              <a:rPr lang="it-IT" sz="2000" b="1" dirty="0" smtClean="0">
                <a:latin typeface="Times New Roman" pitchFamily="18" charset="0"/>
                <a:cs typeface="Times New Roman" pitchFamily="18" charset="0"/>
              </a:rPr>
              <a:t>Media </a:t>
            </a:r>
            <a:r>
              <a:rPr lang="it-IT" sz="2000" b="1" dirty="0" err="1" smtClean="0">
                <a:latin typeface="Times New Roman" pitchFamily="18" charset="0"/>
                <a:cs typeface="Times New Roman" pitchFamily="18" charset="0"/>
              </a:rPr>
              <a:t>insuff</a:t>
            </a:r>
            <a:r>
              <a:rPr lang="it-IT" sz="2000" b="1" dirty="0" smtClean="0">
                <a:latin typeface="Times New Roman" pitchFamily="18" charset="0"/>
                <a:cs typeface="Times New Roman" pitchFamily="18" charset="0"/>
              </a:rPr>
              <a:t>. alunni stranieri =  </a:t>
            </a:r>
            <a:r>
              <a:rPr lang="it-IT" sz="2000" b="1" u="sng" dirty="0" smtClean="0">
                <a:latin typeface="Times New Roman" pitchFamily="18" charset="0"/>
                <a:cs typeface="Times New Roman" pitchFamily="18" charset="0"/>
              </a:rPr>
              <a:t>0,65</a:t>
            </a:r>
            <a:r>
              <a:rPr lang="it-IT" sz="2000" b="1" dirty="0" smtClean="0">
                <a:latin typeface="Times New Roman" pitchFamily="18" charset="0"/>
                <a:cs typeface="Times New Roman" pitchFamily="18" charset="0"/>
              </a:rPr>
              <a:t> </a:t>
            </a:r>
            <a:r>
              <a:rPr lang="it-IT" sz="2000" b="1" dirty="0" err="1" smtClean="0">
                <a:latin typeface="Times New Roman" pitchFamily="18" charset="0"/>
                <a:cs typeface="Times New Roman" pitchFamily="18" charset="0"/>
              </a:rPr>
              <a:t>ins</a:t>
            </a:r>
            <a:r>
              <a:rPr lang="it-IT" sz="2000" b="1" dirty="0" smtClean="0">
                <a:latin typeface="Times New Roman" pitchFamily="18" charset="0"/>
                <a:cs typeface="Times New Roman" pitchFamily="18" charset="0"/>
              </a:rPr>
              <a:t>./al(2015/16) </a:t>
            </a:r>
          </a:p>
          <a:p>
            <a:endParaRPr lang="it-IT" sz="2000" b="1" dirty="0" smtClean="0">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Obbiettivo: bisogna  fare di più per gli alunni stranieri, la media delle insufficienze è raddoppiata.</a:t>
            </a:r>
            <a:endParaRPr lang="it-IT" sz="2000" dirty="0" smtClean="0">
              <a:latin typeface="Times New Roman" pitchFamily="18" charset="0"/>
              <a:cs typeface="Times New Roman" pitchFamily="18" charset="0"/>
            </a:endParaRPr>
          </a:p>
          <a:p>
            <a:pPr>
              <a:buNone/>
            </a:pPr>
            <a:endParaRPr lang="it-IT" sz="2900" b="1" dirty="0" smtClean="0">
              <a:latin typeface="Times New Roman" pitchFamily="18" charset="0"/>
              <a:cs typeface="Times New Roman" pitchFamily="18" charset="0"/>
            </a:endParaRPr>
          </a:p>
          <a:p>
            <a:pPr>
              <a:buNone/>
            </a:pPr>
            <a:endParaRPr lang="it-IT" sz="2900" b="1" dirty="0">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a:p>
            <a:pPr>
              <a:buNone/>
            </a:pPr>
            <a:endParaRPr lang="it-IT" sz="30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8229600" cy="6408712"/>
          </a:xfrm>
        </p:spPr>
        <p:txBody>
          <a:bodyPr>
            <a:normAutofit fontScale="92500" lnSpcReduction="20000"/>
          </a:bodyPr>
          <a:lstStyle/>
          <a:p>
            <a:r>
              <a:rPr lang="it-IT" sz="2000" b="1" dirty="0" smtClean="0">
                <a:solidFill>
                  <a:srgbClr val="0000FF"/>
                </a:solidFill>
                <a:latin typeface="Times New Roman" pitchFamily="18" charset="0"/>
                <a:cs typeface="Times New Roman" pitchFamily="18" charset="0"/>
              </a:rPr>
              <a:t>Alunni stranieri = </a:t>
            </a:r>
            <a:r>
              <a:rPr lang="it-IT" sz="2000" b="1" u="sng" dirty="0" smtClean="0">
                <a:solidFill>
                  <a:srgbClr val="0000FF"/>
                </a:solidFill>
                <a:latin typeface="Times New Roman" pitchFamily="18" charset="0"/>
                <a:cs typeface="Times New Roman" pitchFamily="18" charset="0"/>
              </a:rPr>
              <a:t>10%</a:t>
            </a:r>
            <a:r>
              <a:rPr lang="it-IT" sz="2000" b="1" dirty="0" smtClean="0">
                <a:solidFill>
                  <a:srgbClr val="0000FF"/>
                </a:solidFill>
                <a:latin typeface="Times New Roman" pitchFamily="18" charset="0"/>
                <a:cs typeface="Times New Roman" pitchFamily="18" charset="0"/>
              </a:rPr>
              <a:t>  </a:t>
            </a:r>
            <a:r>
              <a:rPr lang="it-IT" sz="2000" b="1" dirty="0" err="1" smtClean="0">
                <a:solidFill>
                  <a:srgbClr val="0000FF"/>
                </a:solidFill>
                <a:latin typeface="Times New Roman" pitchFamily="18" charset="0"/>
                <a:cs typeface="Times New Roman" pitchFamily="18" charset="0"/>
              </a:rPr>
              <a:t>insuf</a:t>
            </a:r>
            <a:r>
              <a:rPr lang="it-IT" sz="2000" b="1" dirty="0" smtClean="0">
                <a:solidFill>
                  <a:srgbClr val="0000FF"/>
                </a:solidFill>
                <a:latin typeface="Times New Roman" pitchFamily="18" charset="0"/>
                <a:cs typeface="Times New Roman" pitchFamily="18" charset="0"/>
              </a:rPr>
              <a:t>. = </a:t>
            </a:r>
            <a:r>
              <a:rPr lang="it-IT" sz="2000" b="1" u="sng" dirty="0" smtClean="0">
                <a:solidFill>
                  <a:srgbClr val="0000FF"/>
                </a:solidFill>
                <a:latin typeface="Times New Roman" pitchFamily="18" charset="0"/>
                <a:cs typeface="Times New Roman" pitchFamily="18" charset="0"/>
              </a:rPr>
              <a:t>36%</a:t>
            </a:r>
            <a:r>
              <a:rPr lang="it-IT" sz="2000" b="1" dirty="0" smtClean="0">
                <a:solidFill>
                  <a:srgbClr val="0000FF"/>
                </a:solidFill>
                <a:latin typeface="Times New Roman" pitchFamily="18" charset="0"/>
                <a:cs typeface="Times New Roman" pitchFamily="18" charset="0"/>
              </a:rPr>
              <a:t>  (2016/17)</a:t>
            </a:r>
          </a:p>
          <a:p>
            <a:pPr lvl="0"/>
            <a:r>
              <a:rPr lang="it-IT" sz="2000" b="1" dirty="0" smtClean="0">
                <a:latin typeface="Times New Roman" pitchFamily="18" charset="0"/>
                <a:cs typeface="Times New Roman" pitchFamily="18" charset="0"/>
              </a:rPr>
              <a:t>Alunni stranieri = </a:t>
            </a:r>
            <a:r>
              <a:rPr lang="it-IT" sz="2000" b="1" u="sng" dirty="0" smtClean="0">
                <a:latin typeface="Times New Roman" pitchFamily="18" charset="0"/>
                <a:cs typeface="Times New Roman" pitchFamily="18" charset="0"/>
              </a:rPr>
              <a:t>12%</a:t>
            </a:r>
            <a:r>
              <a:rPr lang="it-IT" sz="2000" b="1" dirty="0" smtClean="0">
                <a:latin typeface="Times New Roman" pitchFamily="18" charset="0"/>
                <a:cs typeface="Times New Roman" pitchFamily="18" charset="0"/>
              </a:rPr>
              <a:t>  </a:t>
            </a:r>
            <a:r>
              <a:rPr lang="it-IT" sz="2000" b="1" dirty="0" err="1" smtClean="0">
                <a:latin typeface="Times New Roman" pitchFamily="18" charset="0"/>
                <a:cs typeface="Times New Roman" pitchFamily="18" charset="0"/>
              </a:rPr>
              <a:t>insuf</a:t>
            </a:r>
            <a:r>
              <a:rPr lang="it-IT" sz="2000" b="1" dirty="0" smtClean="0">
                <a:latin typeface="Times New Roman" pitchFamily="18" charset="0"/>
                <a:cs typeface="Times New Roman" pitchFamily="18" charset="0"/>
              </a:rPr>
              <a:t>. = </a:t>
            </a:r>
            <a:r>
              <a:rPr lang="it-IT" sz="2000" b="1" u="sng" dirty="0" smtClean="0">
                <a:latin typeface="Times New Roman" pitchFamily="18" charset="0"/>
                <a:cs typeface="Times New Roman" pitchFamily="18" charset="0"/>
              </a:rPr>
              <a:t>19%</a:t>
            </a:r>
            <a:r>
              <a:rPr lang="it-IT" sz="2000" b="1" dirty="0" smtClean="0">
                <a:latin typeface="Times New Roman" pitchFamily="18" charset="0"/>
                <a:cs typeface="Times New Roman" pitchFamily="18" charset="0"/>
              </a:rPr>
              <a:t>  (2015/16) </a:t>
            </a:r>
          </a:p>
          <a:p>
            <a:pPr lvl="0">
              <a:buNone/>
            </a:pPr>
            <a:endParaRPr lang="it-IT" sz="800" b="1" dirty="0" smtClean="0">
              <a:latin typeface="Times New Roman" pitchFamily="18" charset="0"/>
              <a:cs typeface="Times New Roman" pitchFamily="18" charset="0"/>
            </a:endParaRPr>
          </a:p>
          <a:p>
            <a:pPr lvl="0"/>
            <a:r>
              <a:rPr lang="it-IT" sz="2000" b="1" dirty="0" smtClean="0">
                <a:solidFill>
                  <a:srgbClr val="0000FF"/>
                </a:solidFill>
              </a:rPr>
              <a:t>Alunni con una o più insufficienze = 40 su 210 (19%)(2016/17)     </a:t>
            </a:r>
            <a:r>
              <a:rPr lang="it-IT" sz="2000" dirty="0" smtClean="0">
                <a:solidFill>
                  <a:srgbClr val="0000FF"/>
                </a:solidFill>
              </a:rPr>
              <a:t>  </a:t>
            </a:r>
          </a:p>
          <a:p>
            <a:pPr lvl="0"/>
            <a:r>
              <a:rPr lang="it-IT" sz="2000" b="1" dirty="0" smtClean="0"/>
              <a:t>Alunni con una o più insufficienze = 35 su 218 (16%)(2015/16) </a:t>
            </a:r>
            <a:r>
              <a:rPr lang="it-IT" sz="2000" b="1" dirty="0" smtClean="0">
                <a:latin typeface="Times New Roman" pitchFamily="18" charset="0"/>
                <a:cs typeface="Times New Roman" pitchFamily="18" charset="0"/>
              </a:rPr>
              <a:t> </a:t>
            </a:r>
          </a:p>
          <a:p>
            <a:pPr lvl="0">
              <a:buNone/>
            </a:pPr>
            <a:endParaRPr lang="it-IT" sz="800" dirty="0" smtClean="0">
              <a:latin typeface="Times New Roman" pitchFamily="18" charset="0"/>
              <a:cs typeface="Times New Roman" pitchFamily="18" charset="0"/>
            </a:endParaRPr>
          </a:p>
          <a:p>
            <a:r>
              <a:rPr lang="it-IT" sz="2000" b="1" dirty="0" smtClean="0">
                <a:solidFill>
                  <a:srgbClr val="0000FF"/>
                </a:solidFill>
                <a:latin typeface="Times New Roman" pitchFamily="18" charset="0"/>
                <a:cs typeface="Times New Roman" pitchFamily="18" charset="0"/>
              </a:rPr>
              <a:t>Dei 40 alunni con una o più insufficienze, presentano una situazione più difficoltosa (&gt; 2 insufficienze) 14 alunni (</a:t>
            </a:r>
            <a:r>
              <a:rPr lang="it-IT" sz="2000" b="1" u="sng" dirty="0" smtClean="0">
                <a:solidFill>
                  <a:srgbClr val="0000FF"/>
                </a:solidFill>
                <a:latin typeface="Times New Roman" pitchFamily="18" charset="0"/>
                <a:cs typeface="Times New Roman" pitchFamily="18" charset="0"/>
              </a:rPr>
              <a:t>6,6%</a:t>
            </a:r>
            <a:r>
              <a:rPr lang="it-IT" sz="2000" b="1" dirty="0" smtClean="0">
                <a:solidFill>
                  <a:srgbClr val="0000FF"/>
                </a:solidFill>
                <a:latin typeface="Times New Roman" pitchFamily="18" charset="0"/>
                <a:cs typeface="Times New Roman" pitchFamily="18" charset="0"/>
              </a:rPr>
              <a:t>)  (2016/17)</a:t>
            </a:r>
          </a:p>
          <a:p>
            <a:r>
              <a:rPr lang="it-IT" sz="2000" b="1" dirty="0" smtClean="0">
                <a:latin typeface="Times New Roman" pitchFamily="18" charset="0"/>
                <a:cs typeface="Times New Roman" pitchFamily="18" charset="0"/>
              </a:rPr>
              <a:t>Dei 35 alunni con una o più insufficienze, presentano una situazione più difficoltosa (&gt; 2 insufficienze) 19 alunni (</a:t>
            </a:r>
            <a:r>
              <a:rPr lang="it-IT" sz="2000" b="1" u="sng" dirty="0" smtClean="0">
                <a:latin typeface="Times New Roman" pitchFamily="18" charset="0"/>
                <a:cs typeface="Times New Roman" pitchFamily="18" charset="0"/>
              </a:rPr>
              <a:t>8,7%</a:t>
            </a:r>
            <a:r>
              <a:rPr lang="it-IT" sz="2000" b="1" dirty="0" smtClean="0">
                <a:latin typeface="Times New Roman" pitchFamily="18" charset="0"/>
                <a:cs typeface="Times New Roman" pitchFamily="18" charset="0"/>
              </a:rPr>
              <a:t>)  (2015/16)</a:t>
            </a:r>
          </a:p>
          <a:p>
            <a:pPr>
              <a:buNone/>
            </a:pPr>
            <a:endParaRPr lang="it-IT" sz="900" dirty="0" smtClean="0">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Alunni con la media del 9 (con 9 in italiano e 9 matematica) = 6 (3%)</a:t>
            </a:r>
          </a:p>
          <a:p>
            <a:pPr>
              <a:buNone/>
            </a:pPr>
            <a:r>
              <a:rPr lang="it-IT" sz="2000" b="1" dirty="0" smtClean="0">
                <a:latin typeface="Times New Roman" pitchFamily="18" charset="0"/>
                <a:cs typeface="Times New Roman" pitchFamily="18" charset="0"/>
              </a:rPr>
              <a:t>      Nel piano di miglioramento l’obiettivo è di arrivare vicino al 15% nel II quadrimestre. Lo scorso anno nel II quadrimestre siamo arrivati al 13,3%.</a:t>
            </a:r>
          </a:p>
          <a:p>
            <a:pPr>
              <a:buNone/>
            </a:pPr>
            <a:endParaRPr lang="it-IT" sz="2000" b="1" dirty="0" smtClean="0">
              <a:latin typeface="Times New Roman" pitchFamily="18" charset="0"/>
              <a:cs typeface="Times New Roman" pitchFamily="18" charset="0"/>
            </a:endParaRPr>
          </a:p>
          <a:p>
            <a:pPr lvl="0"/>
            <a:r>
              <a:rPr lang="it-IT" sz="2000" b="1" dirty="0" smtClean="0">
                <a:solidFill>
                  <a:srgbClr val="0000FF"/>
                </a:solidFill>
                <a:latin typeface="Times New Roman" pitchFamily="18" charset="0"/>
                <a:cs typeface="Times New Roman" pitchFamily="18" charset="0"/>
              </a:rPr>
              <a:t>Alunni che in italiano hanno 8-9-10 = 78 (37%)</a:t>
            </a:r>
            <a:r>
              <a:rPr lang="it-IT" sz="2000" dirty="0" smtClean="0">
                <a:solidFill>
                  <a:srgbClr val="0000FF"/>
                </a:solidFill>
                <a:latin typeface="Times New Roman" pitchFamily="18" charset="0"/>
                <a:cs typeface="Times New Roman" pitchFamily="18" charset="0"/>
              </a:rPr>
              <a:t>  </a:t>
            </a:r>
          </a:p>
          <a:p>
            <a:pPr lvl="0"/>
            <a:r>
              <a:rPr lang="it-IT" sz="2000" b="1" dirty="0" smtClean="0">
                <a:solidFill>
                  <a:srgbClr val="0000FF"/>
                </a:solidFill>
                <a:latin typeface="Times New Roman" pitchFamily="18" charset="0"/>
                <a:cs typeface="Times New Roman" pitchFamily="18" charset="0"/>
              </a:rPr>
              <a:t>Alunni che in matematica hanno 8-9-10 = 103 (49%)</a:t>
            </a:r>
            <a:endParaRPr lang="it-IT" sz="2000" dirty="0" smtClean="0">
              <a:solidFill>
                <a:srgbClr val="0000FF"/>
              </a:solidFill>
              <a:latin typeface="Times New Roman" pitchFamily="18" charset="0"/>
              <a:cs typeface="Times New Roman" pitchFamily="18" charset="0"/>
            </a:endParaRPr>
          </a:p>
          <a:p>
            <a:pPr lvl="0"/>
            <a:r>
              <a:rPr lang="it-IT" sz="2000" b="1" dirty="0" smtClean="0">
                <a:solidFill>
                  <a:srgbClr val="0000FF"/>
                </a:solidFill>
                <a:latin typeface="Times New Roman" pitchFamily="18" charset="0"/>
                <a:cs typeface="Times New Roman" pitchFamily="18" charset="0"/>
              </a:rPr>
              <a:t>Alunni che in inglese hanno 8-9-10 = 88 (41,9%)</a:t>
            </a:r>
            <a:r>
              <a:rPr lang="it-IT" sz="2000" dirty="0" smtClean="0">
                <a:solidFill>
                  <a:srgbClr val="0000FF"/>
                </a:solidFill>
                <a:latin typeface="Times New Roman" pitchFamily="18" charset="0"/>
                <a:cs typeface="Times New Roman" pitchFamily="18" charset="0"/>
              </a:rPr>
              <a:t> </a:t>
            </a:r>
          </a:p>
          <a:p>
            <a:pPr lvl="0"/>
            <a:endParaRPr lang="it-IT" sz="2000" dirty="0" smtClean="0">
              <a:solidFill>
                <a:srgbClr val="0000FF"/>
              </a:solidFill>
              <a:latin typeface="Times New Roman" pitchFamily="18" charset="0"/>
              <a:cs typeface="Times New Roman" pitchFamily="18" charset="0"/>
            </a:endParaRPr>
          </a:p>
          <a:p>
            <a:pPr lvl="0"/>
            <a:r>
              <a:rPr lang="it-IT" sz="2000" b="1" dirty="0" smtClean="0">
                <a:latin typeface="Times New Roman" pitchFamily="18" charset="0"/>
                <a:cs typeface="Times New Roman" pitchFamily="18" charset="0"/>
              </a:rPr>
              <a:t>Alunni che in italiano hanno 8-9-10 = 72 (33%)</a:t>
            </a:r>
            <a:r>
              <a:rPr lang="it-IT" sz="2000" dirty="0" smtClean="0">
                <a:latin typeface="Times New Roman" pitchFamily="18" charset="0"/>
                <a:cs typeface="Times New Roman" pitchFamily="18" charset="0"/>
              </a:rPr>
              <a:t>  </a:t>
            </a:r>
          </a:p>
          <a:p>
            <a:pPr lvl="0"/>
            <a:r>
              <a:rPr lang="it-IT" sz="2000" b="1" dirty="0" smtClean="0">
                <a:latin typeface="Times New Roman" pitchFamily="18" charset="0"/>
                <a:cs typeface="Times New Roman" pitchFamily="18" charset="0"/>
              </a:rPr>
              <a:t>Alunni che in matematica hanno 8-9-10 = 100 (46%)</a:t>
            </a:r>
            <a:r>
              <a:rPr lang="it-IT" sz="2000" dirty="0" smtClean="0">
                <a:latin typeface="Times New Roman" pitchFamily="18" charset="0"/>
                <a:cs typeface="Times New Roman" pitchFamily="18" charset="0"/>
              </a:rPr>
              <a:t>  </a:t>
            </a:r>
          </a:p>
          <a:p>
            <a:pPr lvl="0"/>
            <a:r>
              <a:rPr lang="it-IT" sz="2000" b="1" dirty="0" smtClean="0">
                <a:latin typeface="Times New Roman" pitchFamily="18" charset="0"/>
                <a:cs typeface="Times New Roman" pitchFamily="18" charset="0"/>
              </a:rPr>
              <a:t>Alunni che in inglese hanno 8-9-10 = 71 (32,5%)</a:t>
            </a:r>
            <a:r>
              <a:rPr lang="it-IT" sz="2000" dirty="0" smtClean="0">
                <a:latin typeface="Times New Roman" pitchFamily="18" charset="0"/>
                <a:cs typeface="Times New Roman" pitchFamily="18" charset="0"/>
              </a:rPr>
              <a:t> </a:t>
            </a:r>
            <a:endParaRPr lang="it-IT" sz="2000" b="1" dirty="0" smtClean="0">
              <a:solidFill>
                <a:srgbClr val="FF0000"/>
              </a:solidFill>
              <a:latin typeface="Times New Roman" pitchFamily="18" charset="0"/>
              <a:cs typeface="Times New Roman" pitchFamily="18" charset="0"/>
            </a:endParaRPr>
          </a:p>
          <a:p>
            <a:pPr lvl="0"/>
            <a:r>
              <a:rPr lang="it-IT" sz="2000" b="1" u="sng" dirty="0" smtClean="0">
                <a:latin typeface="Times New Roman" pitchFamily="18" charset="0"/>
                <a:cs typeface="Times New Roman" pitchFamily="18" charset="0"/>
              </a:rPr>
              <a:t>Ricordo che nel piano di miglioramento abbiamo indicato che si deve raggiungere una percentuale che si avvicini al 45% (40-44%)</a:t>
            </a:r>
            <a:endParaRPr lang="it-IT" sz="2000" u="sng" dirty="0" smtClean="0">
              <a:latin typeface="Times New Roman" pitchFamily="18" charset="0"/>
              <a:cs typeface="Times New Roman" pitchFamily="18" charset="0"/>
            </a:endParaRPr>
          </a:p>
          <a:p>
            <a:pPr lvl="0">
              <a:buNone/>
            </a:pPr>
            <a:endParaRPr lang="it-IT"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lstStyle/>
          <a:p>
            <a:pPr lvl="0">
              <a:buNone/>
            </a:pPr>
            <a:r>
              <a:rPr lang="it-IT" b="1" dirty="0" smtClean="0"/>
              <a:t>   </a:t>
            </a:r>
            <a:r>
              <a:rPr lang="it-IT" sz="2400" b="1" dirty="0" smtClean="0">
                <a:latin typeface="Times New Roman" pitchFamily="18" charset="0"/>
                <a:cs typeface="Times New Roman" pitchFamily="18" charset="0"/>
              </a:rPr>
              <a:t>Comportamento: </a:t>
            </a:r>
          </a:p>
          <a:p>
            <a:pPr lvl="0"/>
            <a:endParaRPr lang="it-IT" sz="2400" b="1" dirty="0" smtClean="0">
              <a:latin typeface="Times New Roman" pitchFamily="18" charset="0"/>
              <a:cs typeface="Times New Roman" pitchFamily="18" charset="0"/>
            </a:endParaRPr>
          </a:p>
          <a:p>
            <a:r>
              <a:rPr lang="it-IT" sz="2400" b="1" dirty="0" smtClean="0">
                <a:solidFill>
                  <a:srgbClr val="0000FF"/>
                </a:solidFill>
                <a:latin typeface="Times New Roman" pitchFamily="18" charset="0"/>
                <a:cs typeface="Times New Roman" pitchFamily="18" charset="0"/>
              </a:rPr>
              <a:t>alunni con 9-10 (106)= 50,4% (2016/17)       </a:t>
            </a:r>
          </a:p>
          <a:p>
            <a:pPr lvl="0"/>
            <a:r>
              <a:rPr lang="it-IT" sz="2400" b="1" dirty="0" smtClean="0">
                <a:latin typeface="Times New Roman" pitchFamily="18" charset="0"/>
                <a:cs typeface="Times New Roman" pitchFamily="18" charset="0"/>
              </a:rPr>
              <a:t>alunni con 9-10 (99)= 45 % (2015/16) </a:t>
            </a:r>
          </a:p>
          <a:p>
            <a:r>
              <a:rPr lang="it-IT" sz="2400" b="1" dirty="0" smtClean="0">
                <a:solidFill>
                  <a:srgbClr val="0000FF"/>
                </a:solidFill>
                <a:latin typeface="Times New Roman" pitchFamily="18" charset="0"/>
                <a:cs typeface="Times New Roman" pitchFamily="18" charset="0"/>
              </a:rPr>
              <a:t>alunni con 6-7-8 (104) = 49,6%</a:t>
            </a:r>
            <a:r>
              <a:rPr lang="it-IT" sz="2400" b="1" dirty="0" smtClean="0">
                <a:latin typeface="Times New Roman" pitchFamily="18" charset="0"/>
                <a:cs typeface="Times New Roman" pitchFamily="18" charset="0"/>
              </a:rPr>
              <a:t> </a:t>
            </a:r>
            <a:r>
              <a:rPr lang="it-IT" sz="2400" b="1" dirty="0" smtClean="0">
                <a:solidFill>
                  <a:srgbClr val="0000FF"/>
                </a:solidFill>
                <a:latin typeface="Times New Roman" pitchFamily="18" charset="0"/>
                <a:cs typeface="Times New Roman" pitchFamily="18" charset="0"/>
              </a:rPr>
              <a:t>(2016/17) </a:t>
            </a:r>
            <a:r>
              <a:rPr lang="it-IT" sz="2400" b="1" dirty="0" smtClean="0">
                <a:latin typeface="Times New Roman" pitchFamily="18" charset="0"/>
                <a:cs typeface="Times New Roman" pitchFamily="18" charset="0"/>
              </a:rPr>
              <a:t>		</a:t>
            </a:r>
          </a:p>
          <a:p>
            <a:pPr lvl="0"/>
            <a:r>
              <a:rPr lang="it-IT" sz="2400" b="1" dirty="0" smtClean="0">
                <a:latin typeface="Times New Roman" pitchFamily="18" charset="0"/>
                <a:cs typeface="Times New Roman" pitchFamily="18" charset="0"/>
              </a:rPr>
              <a:t>alunni con 6-7-8 (119) = 55% (2015/16) </a:t>
            </a:r>
            <a:endParaRPr lang="it-IT" sz="2400" dirty="0" smtClean="0">
              <a:latin typeface="Times New Roman" pitchFamily="18" charset="0"/>
              <a:cs typeface="Times New Roman" pitchFamily="18" charset="0"/>
            </a:endParaRPr>
          </a:p>
          <a:p>
            <a:pPr lvl="0">
              <a:buNone/>
            </a:pPr>
            <a:endParaRPr lang="it-IT" sz="2400" dirty="0" smtClean="0">
              <a:latin typeface="Times New Roman" pitchFamily="18" charset="0"/>
              <a:cs typeface="Times New Roman" pitchFamily="18" charset="0"/>
            </a:endParaRPr>
          </a:p>
          <a:p>
            <a:pPr>
              <a:buNone/>
            </a:pPr>
            <a:r>
              <a:rPr lang="it-IT" sz="2400" b="1" dirty="0" smtClean="0">
                <a:latin typeface="Times New Roman" pitchFamily="18" charset="0"/>
                <a:cs typeface="Times New Roman" pitchFamily="18" charset="0"/>
              </a:rPr>
              <a:t>    Ricordo che nel piano di miglioramento abbiamo indicato che gli alunni con 9 e 10 devono raggiungere una percentuale che superi il 50 %.</a:t>
            </a:r>
            <a:endParaRPr lang="it-IT" sz="2400" dirty="0" smtClean="0">
              <a:latin typeface="Times New Roman" pitchFamily="18" charset="0"/>
              <a:cs typeface="Times New Roman" pitchFamily="18" charset="0"/>
            </a:endParaRPr>
          </a:p>
          <a:p>
            <a:pPr>
              <a:buNone/>
            </a:pPr>
            <a:endParaRPr lang="it-IT"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229600" cy="5361459"/>
          </a:xfrm>
        </p:spPr>
        <p:txBody>
          <a:bodyPr/>
          <a:lstStyle/>
          <a:p>
            <a:r>
              <a:rPr lang="it-IT" sz="2800" b="1" dirty="0" smtClean="0">
                <a:latin typeface="Times New Roman" pitchFamily="18" charset="0"/>
                <a:cs typeface="Times New Roman" pitchFamily="18" charset="0"/>
              </a:rPr>
              <a:t>Corso A: 1-2-3  =  27 </a:t>
            </a:r>
            <a:r>
              <a:rPr lang="it-IT" sz="2800" b="1" dirty="0" err="1" smtClean="0">
                <a:latin typeface="Times New Roman" pitchFamily="18" charset="0"/>
                <a:cs typeface="Times New Roman" pitchFamily="18" charset="0"/>
              </a:rPr>
              <a:t>insuff</a:t>
            </a:r>
            <a:r>
              <a:rPr lang="it-IT" sz="2800" b="1" dirty="0" smtClean="0">
                <a:latin typeface="Times New Roman" pitchFamily="18" charset="0"/>
                <a:cs typeface="Times New Roman" pitchFamily="18" charset="0"/>
              </a:rPr>
              <a:t>.</a:t>
            </a:r>
            <a:endParaRPr lang="it-IT" sz="2800" dirty="0" smtClean="0">
              <a:latin typeface="Times New Roman" pitchFamily="18" charset="0"/>
              <a:cs typeface="Times New Roman" pitchFamily="18" charset="0"/>
            </a:endParaRPr>
          </a:p>
          <a:p>
            <a:pPr>
              <a:buNone/>
            </a:pPr>
            <a:endParaRPr lang="it-IT" sz="2800" b="1" dirty="0" smtClean="0">
              <a:latin typeface="Times New Roman" pitchFamily="18" charset="0"/>
              <a:cs typeface="Times New Roman" pitchFamily="18" charset="0"/>
            </a:endParaRPr>
          </a:p>
          <a:p>
            <a:r>
              <a:rPr lang="it-IT" sz="2800" b="1" dirty="0" smtClean="0">
                <a:latin typeface="Times New Roman" pitchFamily="18" charset="0"/>
                <a:cs typeface="Times New Roman" pitchFamily="18" charset="0"/>
              </a:rPr>
              <a:t>Corso B: 1-2-3  =  27 </a:t>
            </a:r>
            <a:r>
              <a:rPr lang="it-IT" sz="2800" b="1" dirty="0" err="1" smtClean="0">
                <a:latin typeface="Times New Roman" pitchFamily="18" charset="0"/>
                <a:cs typeface="Times New Roman" pitchFamily="18" charset="0"/>
              </a:rPr>
              <a:t>insuff</a:t>
            </a:r>
            <a:r>
              <a:rPr lang="it-IT" sz="2800" b="1" dirty="0" smtClean="0">
                <a:latin typeface="Times New Roman" pitchFamily="18" charset="0"/>
                <a:cs typeface="Times New Roman" pitchFamily="18" charset="0"/>
              </a:rPr>
              <a:t>.</a:t>
            </a:r>
            <a:endParaRPr lang="it-IT" sz="2800" dirty="0" smtClean="0">
              <a:latin typeface="Times New Roman" pitchFamily="18" charset="0"/>
              <a:cs typeface="Times New Roman" pitchFamily="18" charset="0"/>
            </a:endParaRPr>
          </a:p>
          <a:p>
            <a:endParaRPr lang="it-IT" sz="2800" b="1" dirty="0" smtClean="0">
              <a:latin typeface="Times New Roman" pitchFamily="18" charset="0"/>
              <a:cs typeface="Times New Roman" pitchFamily="18" charset="0"/>
            </a:endParaRPr>
          </a:p>
          <a:p>
            <a:r>
              <a:rPr lang="it-IT" sz="2800" b="1" dirty="0" smtClean="0">
                <a:latin typeface="Times New Roman" pitchFamily="18" charset="0"/>
                <a:cs typeface="Times New Roman" pitchFamily="18" charset="0"/>
              </a:rPr>
              <a:t>Corso C: 1-2  =     15 </a:t>
            </a:r>
            <a:r>
              <a:rPr lang="it-IT" sz="2800" b="1" dirty="0" err="1" smtClean="0">
                <a:latin typeface="Times New Roman" pitchFamily="18" charset="0"/>
                <a:cs typeface="Times New Roman" pitchFamily="18" charset="0"/>
              </a:rPr>
              <a:t>insuff</a:t>
            </a:r>
            <a:r>
              <a:rPr lang="it-IT" sz="2800" b="1" dirty="0" smtClean="0">
                <a:latin typeface="Times New Roman" pitchFamily="18" charset="0"/>
                <a:cs typeface="Times New Roman" pitchFamily="18" charset="0"/>
              </a:rPr>
              <a:t>.</a:t>
            </a:r>
            <a:endParaRPr lang="it-IT" sz="2800" dirty="0" smtClean="0">
              <a:latin typeface="Times New Roman" pitchFamily="18" charset="0"/>
              <a:cs typeface="Times New Roman" pitchFamily="18" charset="0"/>
            </a:endParaRPr>
          </a:p>
          <a:p>
            <a:endParaRPr lang="it-IT" sz="2800" b="1" dirty="0" smtClean="0">
              <a:latin typeface="Times New Roman" pitchFamily="18" charset="0"/>
              <a:cs typeface="Times New Roman" pitchFamily="18" charset="0"/>
            </a:endParaRPr>
          </a:p>
          <a:p>
            <a:r>
              <a:rPr lang="it-IT" sz="2800" b="1" dirty="0" smtClean="0">
                <a:latin typeface="Times New Roman" pitchFamily="18" charset="0"/>
                <a:cs typeface="Times New Roman" pitchFamily="18" charset="0"/>
              </a:rPr>
              <a:t>Corso E: 1-2-3  = 13 </a:t>
            </a:r>
            <a:r>
              <a:rPr lang="it-IT" sz="2800" b="1" dirty="0" err="1" smtClean="0">
                <a:latin typeface="Times New Roman" pitchFamily="18" charset="0"/>
                <a:cs typeface="Times New Roman" pitchFamily="18" charset="0"/>
              </a:rPr>
              <a:t>insuff</a:t>
            </a:r>
            <a:r>
              <a:rPr lang="it-IT" sz="2800" b="1" dirty="0" smtClean="0">
                <a:latin typeface="Times New Roman" pitchFamily="18" charset="0"/>
                <a:cs typeface="Times New Roman" pitchFamily="18" charset="0"/>
              </a:rPr>
              <a:t>.</a:t>
            </a:r>
            <a:endParaRPr lang="it-IT" sz="2800" dirty="0" smtClean="0">
              <a:latin typeface="Times New Roman" pitchFamily="18" charset="0"/>
              <a:cs typeface="Times New Roman" pitchFamily="18" charset="0"/>
            </a:endParaRPr>
          </a:p>
          <a:p>
            <a:endParaRPr lang="it-IT" sz="2800" b="1" dirty="0" smtClean="0">
              <a:latin typeface="Times New Roman" pitchFamily="18" charset="0"/>
              <a:cs typeface="Times New Roman" pitchFamily="18" charset="0"/>
            </a:endParaRPr>
          </a:p>
          <a:p>
            <a:r>
              <a:rPr lang="it-IT" sz="2800" b="1" dirty="0" smtClean="0">
                <a:solidFill>
                  <a:srgbClr val="FF0000"/>
                </a:solidFill>
                <a:latin typeface="Times New Roman" pitchFamily="18" charset="0"/>
                <a:cs typeface="Times New Roman" pitchFamily="18" charset="0"/>
              </a:rPr>
              <a:t>Classe con più alunni insufficienti = 3 A (14 insufficienze)</a:t>
            </a:r>
            <a:endParaRPr lang="it-IT" sz="2800" dirty="0" smtClean="0">
              <a:solidFill>
                <a:srgbClr val="FF0000"/>
              </a:solidFill>
              <a:latin typeface="Times New Roman" pitchFamily="18" charset="0"/>
              <a:cs typeface="Times New Roman" pitchFamily="18" charset="0"/>
            </a:endParaRPr>
          </a:p>
          <a:p>
            <a:pPr>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algn="ctr">
              <a:buNone/>
            </a:pPr>
            <a:r>
              <a:rPr lang="it-IT" b="1" dirty="0" smtClean="0">
                <a:latin typeface="Times New Roman" pitchFamily="18" charset="0"/>
                <a:cs typeface="Times New Roman" pitchFamily="18" charset="0"/>
              </a:rPr>
              <a:t>     </a:t>
            </a:r>
            <a:endParaRPr lang="it-IT" dirty="0"/>
          </a:p>
        </p:txBody>
      </p:sp>
      <p:graphicFrame>
        <p:nvGraphicFramePr>
          <p:cNvPr id="4" name="Tabella 3"/>
          <p:cNvGraphicFramePr>
            <a:graphicFrameLocks noGrp="1"/>
          </p:cNvGraphicFramePr>
          <p:nvPr/>
        </p:nvGraphicFramePr>
        <p:xfrm>
          <a:off x="395536" y="188638"/>
          <a:ext cx="8352928" cy="6480721"/>
        </p:xfrm>
        <a:graphic>
          <a:graphicData uri="http://schemas.openxmlformats.org/drawingml/2006/table">
            <a:tbl>
              <a:tblPr firstRow="1" bandRow="1">
                <a:tableStyleId>{5C22544A-7EE6-4342-B048-85BDC9FD1C3A}</a:tableStyleId>
              </a:tblPr>
              <a:tblGrid>
                <a:gridCol w="4176464"/>
                <a:gridCol w="4176464"/>
              </a:tblGrid>
              <a:tr h="498517">
                <a:tc>
                  <a:txBody>
                    <a:bodyPr/>
                    <a:lstStyle/>
                    <a:p>
                      <a:pPr algn="ctr">
                        <a:lnSpc>
                          <a:spcPct val="115000"/>
                        </a:lnSpc>
                        <a:spcAft>
                          <a:spcPts val="0"/>
                        </a:spcAft>
                      </a:pPr>
                      <a:r>
                        <a:rPr lang="it-IT" sz="1800" b="1" dirty="0" err="1">
                          <a:latin typeface="Calibri"/>
                          <a:ea typeface="Calibri"/>
                          <a:cs typeface="Times New Roman"/>
                        </a:rPr>
                        <a:t>a.s.</a:t>
                      </a:r>
                      <a:r>
                        <a:rPr lang="it-IT" sz="1800" b="1" dirty="0">
                          <a:latin typeface="Calibri"/>
                          <a:ea typeface="Calibri"/>
                          <a:cs typeface="Times New Roman"/>
                        </a:rPr>
                        <a:t> 2015-2016</a:t>
                      </a:r>
                      <a:endParaRPr lang="it-IT" sz="1800" dirty="0">
                        <a:latin typeface="Calibri"/>
                        <a:ea typeface="Calibri"/>
                        <a:cs typeface="Times New Roman"/>
                      </a:endParaRPr>
                    </a:p>
                  </a:txBody>
                  <a:tcPr marL="68580" marR="68580" marT="0" marB="0"/>
                </a:tc>
                <a:tc>
                  <a:txBody>
                    <a:bodyPr/>
                    <a:lstStyle/>
                    <a:p>
                      <a:pPr algn="ctr">
                        <a:lnSpc>
                          <a:spcPct val="115000"/>
                        </a:lnSpc>
                        <a:spcAft>
                          <a:spcPts val="0"/>
                        </a:spcAft>
                      </a:pPr>
                      <a:r>
                        <a:rPr lang="it-IT" sz="1800" b="1" dirty="0" err="1">
                          <a:latin typeface="Calibri"/>
                          <a:ea typeface="Calibri"/>
                          <a:cs typeface="Times New Roman"/>
                        </a:rPr>
                        <a:t>a.s.</a:t>
                      </a:r>
                      <a:r>
                        <a:rPr lang="it-IT" sz="1800" b="1" dirty="0">
                          <a:latin typeface="Calibri"/>
                          <a:ea typeface="Calibri"/>
                          <a:cs typeface="Times New Roman"/>
                        </a:rPr>
                        <a:t> 2014-2015</a:t>
                      </a:r>
                      <a:endParaRPr lang="it-IT" sz="1800" dirty="0">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dirty="0">
                          <a:solidFill>
                            <a:srgbClr val="1308E6"/>
                          </a:solidFill>
                          <a:latin typeface="Calibri"/>
                          <a:ea typeface="Calibri"/>
                          <a:cs typeface="Times New Roman"/>
                        </a:rPr>
                        <a:t>Italiano = 2               2%    </a:t>
                      </a:r>
                      <a:r>
                        <a:rPr lang="it-IT" sz="1800" dirty="0">
                          <a:latin typeface="Calibri"/>
                          <a:ea typeface="Calibri"/>
                          <a:cs typeface="Times New Roman"/>
                        </a:rPr>
                        <a:t>                            </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Italiano = 5                   5,6%                            </a:t>
                      </a:r>
                    </a:p>
                  </a:txBody>
                  <a:tcPr marL="68580" marR="68580" marT="0" marB="0"/>
                </a:tc>
              </a:tr>
              <a:tr h="498517">
                <a:tc>
                  <a:txBody>
                    <a:bodyPr/>
                    <a:lstStyle/>
                    <a:p>
                      <a:pPr algn="ctr">
                        <a:lnSpc>
                          <a:spcPct val="115000"/>
                        </a:lnSpc>
                        <a:spcAft>
                          <a:spcPts val="0"/>
                        </a:spcAft>
                      </a:pPr>
                      <a:r>
                        <a:rPr lang="it-IT" sz="1800" b="1">
                          <a:solidFill>
                            <a:srgbClr val="1308E6"/>
                          </a:solidFill>
                          <a:latin typeface="Calibri"/>
                          <a:ea typeface="Calibri"/>
                          <a:cs typeface="Times New Roman"/>
                        </a:rPr>
                        <a:t>Inglese = 15            18%                                </a:t>
                      </a:r>
                      <a:endParaRPr lang="it-IT" sz="180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solidFill>
                            <a:srgbClr val="FF0000"/>
                          </a:solidFill>
                          <a:latin typeface="Calibri"/>
                          <a:ea typeface="Calibri"/>
                          <a:cs typeface="Times New Roman"/>
                        </a:rPr>
                        <a:t>Inglese = 37                  26%                                </a:t>
                      </a:r>
                      <a:endParaRPr lang="it-IT" sz="1800" dirty="0">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1">
                          <a:solidFill>
                            <a:srgbClr val="FF0000"/>
                          </a:solidFill>
                          <a:latin typeface="Calibri"/>
                          <a:ea typeface="Calibri"/>
                          <a:cs typeface="Times New Roman"/>
                        </a:rPr>
                        <a:t>Francese = 23         27%</a:t>
                      </a:r>
                      <a:endParaRPr lang="it-IT" sz="180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solidFill>
                            <a:srgbClr val="1308E6"/>
                          </a:solidFill>
                          <a:latin typeface="Calibri"/>
                          <a:ea typeface="Calibri"/>
                          <a:cs typeface="Times New Roman"/>
                        </a:rPr>
                        <a:t>Francese = 7                7,9%</a:t>
                      </a:r>
                      <a:endParaRPr lang="it-IT" sz="1800" dirty="0">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1">
                          <a:solidFill>
                            <a:srgbClr val="FF0000"/>
                          </a:solidFill>
                          <a:latin typeface="Calibri"/>
                          <a:ea typeface="Calibri"/>
                          <a:cs typeface="Times New Roman"/>
                        </a:rPr>
                        <a:t>Storia = 17              20%</a:t>
                      </a:r>
                      <a:endParaRPr lang="it-IT" sz="180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solidFill>
                            <a:srgbClr val="1308E6"/>
                          </a:solidFill>
                          <a:latin typeface="Calibri"/>
                          <a:ea typeface="Calibri"/>
                          <a:cs typeface="Times New Roman"/>
                        </a:rPr>
                        <a:t>Storia = 11                  12,5%</a:t>
                      </a:r>
                      <a:endParaRPr lang="it-IT" sz="1800" dirty="0">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dirty="0">
                          <a:solidFill>
                            <a:srgbClr val="FF0000"/>
                          </a:solidFill>
                          <a:latin typeface="Calibri"/>
                          <a:ea typeface="Calibri"/>
                          <a:cs typeface="Times New Roman"/>
                        </a:rPr>
                        <a:t>Geografia = 8           9%</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Geografia = 4              4,5%</a:t>
                      </a:r>
                    </a:p>
                  </a:txBody>
                  <a:tcPr marL="68580" marR="68580" marT="0" marB="0"/>
                </a:tc>
              </a:tr>
              <a:tr h="498517">
                <a:tc>
                  <a:txBody>
                    <a:bodyPr/>
                    <a:lstStyle/>
                    <a:p>
                      <a:pPr algn="ctr">
                        <a:lnSpc>
                          <a:spcPct val="115000"/>
                        </a:lnSpc>
                        <a:spcAft>
                          <a:spcPts val="0"/>
                        </a:spcAft>
                      </a:pPr>
                      <a:r>
                        <a:rPr lang="it-IT" sz="1800" b="1" dirty="0">
                          <a:solidFill>
                            <a:srgbClr val="1308E6"/>
                          </a:solidFill>
                          <a:latin typeface="Calibri"/>
                          <a:ea typeface="Calibri"/>
                          <a:cs typeface="Times New Roman"/>
                        </a:rPr>
                        <a:t>Matematica = 5      7%</a:t>
                      </a:r>
                      <a:endParaRPr lang="it-IT" sz="1800" dirty="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solidFill>
                            <a:srgbClr val="FF0000"/>
                          </a:solidFill>
                          <a:latin typeface="Calibri"/>
                          <a:ea typeface="Calibri"/>
                          <a:cs typeface="Times New Roman"/>
                        </a:rPr>
                        <a:t>Matematica = 17        19%</a:t>
                      </a:r>
                      <a:endParaRPr lang="it-IT" sz="1800" dirty="0">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a:solidFill>
                            <a:srgbClr val="1308E6"/>
                          </a:solidFill>
                          <a:latin typeface="Calibri"/>
                          <a:ea typeface="Calibri"/>
                          <a:cs typeface="Times New Roman"/>
                        </a:rPr>
                        <a:t>Scienze = 3              4%</a:t>
                      </a:r>
                      <a:endParaRPr lang="it-IT" sz="180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latin typeface="Calibri"/>
                          <a:ea typeface="Calibri"/>
                          <a:cs typeface="Times New Roman"/>
                        </a:rPr>
                        <a:t>Scienze = 14                  6%</a:t>
                      </a:r>
                    </a:p>
                  </a:txBody>
                  <a:tcPr marL="68580" marR="68580" marT="0" marB="0"/>
                </a:tc>
              </a:tr>
              <a:tr h="498517">
                <a:tc>
                  <a:txBody>
                    <a:bodyPr/>
                    <a:lstStyle/>
                    <a:p>
                      <a:pPr algn="ctr">
                        <a:lnSpc>
                          <a:spcPct val="115000"/>
                        </a:lnSpc>
                        <a:spcAft>
                          <a:spcPts val="0"/>
                        </a:spcAft>
                      </a:pPr>
                      <a:r>
                        <a:rPr lang="it-IT" sz="1800">
                          <a:latin typeface="Calibri"/>
                          <a:ea typeface="Calibri"/>
                          <a:cs typeface="Times New Roman"/>
                        </a:rPr>
                        <a:t>Tecnica = 5              7%</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Tecnica = 5                  5,6%                             </a:t>
                      </a:r>
                    </a:p>
                  </a:txBody>
                  <a:tcPr marL="68580" marR="68580" marT="0" marB="0"/>
                </a:tc>
              </a:tr>
              <a:tr h="498517">
                <a:tc>
                  <a:txBody>
                    <a:bodyPr/>
                    <a:lstStyle/>
                    <a:p>
                      <a:pPr algn="ctr">
                        <a:lnSpc>
                          <a:spcPct val="115000"/>
                        </a:lnSpc>
                        <a:spcAft>
                          <a:spcPts val="0"/>
                        </a:spcAft>
                      </a:pPr>
                      <a:r>
                        <a:rPr lang="it-IT" sz="1800">
                          <a:latin typeface="Calibri"/>
                          <a:ea typeface="Calibri"/>
                          <a:cs typeface="Times New Roman"/>
                        </a:rPr>
                        <a:t>Musica = 2               2%</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Musica = 0                   0%</a:t>
                      </a:r>
                    </a:p>
                  </a:txBody>
                  <a:tcPr marL="68580" marR="68580" marT="0" marB="0"/>
                </a:tc>
              </a:tr>
              <a:tr h="498517">
                <a:tc>
                  <a:txBody>
                    <a:bodyPr/>
                    <a:lstStyle/>
                    <a:p>
                      <a:pPr algn="ctr">
                        <a:lnSpc>
                          <a:spcPct val="115000"/>
                        </a:lnSpc>
                        <a:spcAft>
                          <a:spcPts val="0"/>
                        </a:spcAft>
                      </a:pPr>
                      <a:r>
                        <a:rPr lang="it-IT" sz="1800">
                          <a:solidFill>
                            <a:srgbClr val="0000FF"/>
                          </a:solidFill>
                          <a:latin typeface="Calibri"/>
                          <a:ea typeface="Calibri"/>
                          <a:cs typeface="Times New Roman"/>
                        </a:rPr>
                        <a:t>Arte = 5                    6%</a:t>
                      </a:r>
                      <a:endParaRPr lang="it-IT" sz="1800">
                        <a:latin typeface="Calibri"/>
                        <a:ea typeface="Calibri"/>
                        <a:cs typeface="Times New Roman"/>
                      </a:endParaRPr>
                    </a:p>
                  </a:txBody>
                  <a:tcPr marL="68580" marR="68580" marT="0" marB="0"/>
                </a:tc>
                <a:tc>
                  <a:txBody>
                    <a:bodyPr/>
                    <a:lstStyle/>
                    <a:p>
                      <a:pPr algn="ctr">
                        <a:lnSpc>
                          <a:spcPct val="115000"/>
                        </a:lnSpc>
                        <a:spcAft>
                          <a:spcPts val="0"/>
                        </a:spcAft>
                      </a:pPr>
                      <a:r>
                        <a:rPr lang="it-IT" sz="1800" dirty="0">
                          <a:latin typeface="Calibri"/>
                          <a:ea typeface="Calibri"/>
                          <a:cs typeface="Times New Roman"/>
                        </a:rPr>
                        <a:t>Arte =  8                       9%</a:t>
                      </a:r>
                    </a:p>
                  </a:txBody>
                  <a:tcPr marL="68580" marR="68580" marT="0" marB="0"/>
                </a:tc>
              </a:tr>
              <a:tr h="498517">
                <a:tc>
                  <a:txBody>
                    <a:bodyPr/>
                    <a:lstStyle/>
                    <a:p>
                      <a:pPr algn="ctr">
                        <a:lnSpc>
                          <a:spcPct val="115000"/>
                        </a:lnSpc>
                        <a:spcAft>
                          <a:spcPts val="0"/>
                        </a:spcAft>
                      </a:pPr>
                      <a:r>
                        <a:rPr lang="it-IT" sz="1800">
                          <a:latin typeface="Calibri"/>
                          <a:ea typeface="Calibri"/>
                          <a:cs typeface="Times New Roman"/>
                        </a:rPr>
                        <a:t>Ed. fisica =               0%</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Ed. fisica =                   0%</a:t>
                      </a:r>
                    </a:p>
                  </a:txBody>
                  <a:tcPr marL="68580" marR="68580" marT="0" marB="0"/>
                </a:tc>
              </a:tr>
              <a:tr h="498517">
                <a:tc>
                  <a:txBody>
                    <a:bodyPr/>
                    <a:lstStyle/>
                    <a:p>
                      <a:pPr algn="ctr">
                        <a:lnSpc>
                          <a:spcPct val="115000"/>
                        </a:lnSpc>
                        <a:spcAft>
                          <a:spcPts val="0"/>
                        </a:spcAft>
                      </a:pPr>
                      <a:r>
                        <a:rPr lang="it-IT" sz="1800" dirty="0">
                          <a:latin typeface="Calibri"/>
                          <a:ea typeface="Calibri"/>
                          <a:cs typeface="Times New Roman"/>
                        </a:rPr>
                        <a:t>Religione =              0%</a:t>
                      </a:r>
                    </a:p>
                  </a:txBody>
                  <a:tcPr marL="68580" marR="68580" marT="0" marB="0"/>
                </a:tc>
                <a:tc>
                  <a:txBody>
                    <a:bodyPr/>
                    <a:lstStyle/>
                    <a:p>
                      <a:pPr algn="ctr">
                        <a:lnSpc>
                          <a:spcPct val="115000"/>
                        </a:lnSpc>
                        <a:spcAft>
                          <a:spcPts val="0"/>
                        </a:spcAft>
                      </a:pPr>
                      <a:r>
                        <a:rPr lang="it-IT" sz="1800" dirty="0">
                          <a:latin typeface="Calibri"/>
                          <a:ea typeface="Calibri"/>
                          <a:cs typeface="Times New Roman"/>
                        </a:rPr>
                        <a:t>Religione =                  0%</a:t>
                      </a:r>
                    </a:p>
                  </a:txBody>
                  <a:tcPr marL="68580" marR="68580" marT="0" marB="0"/>
                </a:tc>
              </a:tr>
            </a:tbl>
          </a:graphicData>
        </a:graphic>
      </p:graphicFrame>
      <p:graphicFrame>
        <p:nvGraphicFramePr>
          <p:cNvPr id="5" name="Tabella 4"/>
          <p:cNvGraphicFramePr>
            <a:graphicFrameLocks noGrp="1"/>
          </p:cNvGraphicFramePr>
          <p:nvPr/>
        </p:nvGraphicFramePr>
        <p:xfrm>
          <a:off x="395536" y="188640"/>
          <a:ext cx="8352928" cy="6613140"/>
        </p:xfrm>
        <a:graphic>
          <a:graphicData uri="http://schemas.openxmlformats.org/drawingml/2006/table">
            <a:tbl>
              <a:tblPr firstRow="1" bandRow="1">
                <a:tableStyleId>{5C22544A-7EE6-4342-B048-85BDC9FD1C3A}</a:tableStyleId>
              </a:tblPr>
              <a:tblGrid>
                <a:gridCol w="4176464"/>
                <a:gridCol w="4176464"/>
              </a:tblGrid>
              <a:tr h="498517">
                <a:tc>
                  <a:txBody>
                    <a:bodyPr/>
                    <a:lstStyle/>
                    <a:p>
                      <a:pPr algn="ctr">
                        <a:lnSpc>
                          <a:spcPct val="115000"/>
                        </a:lnSpc>
                        <a:spcAft>
                          <a:spcPts val="0"/>
                        </a:spcAft>
                      </a:pPr>
                      <a:r>
                        <a:rPr lang="it-IT" sz="1800" b="1" dirty="0" err="1">
                          <a:latin typeface="Calibri"/>
                          <a:ea typeface="Calibri"/>
                          <a:cs typeface="Times New Roman"/>
                        </a:rPr>
                        <a:t>a.s.</a:t>
                      </a:r>
                      <a:r>
                        <a:rPr lang="it-IT" sz="1800" b="1" dirty="0">
                          <a:latin typeface="Calibri"/>
                          <a:ea typeface="Calibri"/>
                          <a:cs typeface="Times New Roman"/>
                        </a:rPr>
                        <a:t> </a:t>
                      </a:r>
                      <a:r>
                        <a:rPr lang="it-IT" sz="1800" b="1" dirty="0" smtClean="0">
                          <a:latin typeface="Calibri"/>
                          <a:ea typeface="Calibri"/>
                          <a:cs typeface="Times New Roman"/>
                        </a:rPr>
                        <a:t>2015-2016</a:t>
                      </a:r>
                    </a:p>
                    <a:p>
                      <a:pPr algn="ctr">
                        <a:lnSpc>
                          <a:spcPct val="115000"/>
                        </a:lnSpc>
                        <a:spcAft>
                          <a:spcPts val="0"/>
                        </a:spcAft>
                      </a:pPr>
                      <a:r>
                        <a:rPr lang="it-IT" sz="1800" b="1" dirty="0" smtClean="0">
                          <a:latin typeface="Calibri"/>
                          <a:ea typeface="Calibri"/>
                          <a:cs typeface="Times New Roman"/>
                        </a:rPr>
                        <a:t>Numero insufficienze</a:t>
                      </a:r>
                      <a:r>
                        <a:rPr lang="it-IT" sz="1800" b="1" baseline="0" dirty="0" smtClean="0">
                          <a:latin typeface="Calibri"/>
                          <a:ea typeface="Calibri"/>
                          <a:cs typeface="Times New Roman"/>
                        </a:rPr>
                        <a:t> per disciplina</a:t>
                      </a:r>
                      <a:endParaRPr lang="it-IT" sz="1800" dirty="0">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err="1" smtClean="0">
                          <a:latin typeface="+mn-lt"/>
                          <a:ea typeface="Calibri"/>
                          <a:cs typeface="Times New Roman"/>
                        </a:rPr>
                        <a:t>a.s.</a:t>
                      </a:r>
                      <a:r>
                        <a:rPr lang="it-IT" sz="1800" b="1" dirty="0" smtClean="0">
                          <a:latin typeface="+mn-lt"/>
                          <a:ea typeface="Calibri"/>
                          <a:cs typeface="Times New Roman"/>
                        </a:rPr>
                        <a:t> 2016-2017</a:t>
                      </a:r>
                      <a:endParaRPr lang="it-IT" sz="1800" dirty="0" smtClean="0">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smtClean="0">
                          <a:latin typeface="+mn-lt"/>
                          <a:ea typeface="Calibri"/>
                          <a:cs typeface="Times New Roman"/>
                        </a:rPr>
                        <a:t>Numero insufficienze</a:t>
                      </a:r>
                      <a:r>
                        <a:rPr lang="it-IT" sz="1800" b="1" baseline="0" dirty="0" smtClean="0">
                          <a:latin typeface="+mn-lt"/>
                          <a:ea typeface="Calibri"/>
                          <a:cs typeface="Times New Roman"/>
                        </a:rPr>
                        <a:t> per disciplina</a:t>
                      </a:r>
                      <a:endParaRPr lang="it-IT" sz="1800" dirty="0" smtClean="0">
                        <a:latin typeface="+mn-lt"/>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Italiano = 2               2%                                </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I</a:t>
                      </a:r>
                      <a:r>
                        <a:rPr lang="it-IT" sz="1800" b="0" dirty="0" smtClean="0">
                          <a:solidFill>
                            <a:schemeClr val="tx1"/>
                          </a:solidFill>
                          <a:latin typeface="Calibri"/>
                          <a:ea typeface="Calibri"/>
                          <a:cs typeface="Times New Roman"/>
                        </a:rPr>
                        <a:t>taliano </a:t>
                      </a:r>
                      <a:r>
                        <a:rPr lang="it-IT" sz="1800" b="0" dirty="0">
                          <a:solidFill>
                            <a:schemeClr val="tx1"/>
                          </a:solidFill>
                          <a:latin typeface="Calibri"/>
                          <a:ea typeface="Calibri"/>
                          <a:cs typeface="Times New Roman"/>
                        </a:rPr>
                        <a:t>= </a:t>
                      </a:r>
                      <a:r>
                        <a:rPr lang="it-IT" sz="1800" b="0" dirty="0" smtClean="0">
                          <a:solidFill>
                            <a:schemeClr val="tx1"/>
                          </a:solidFill>
                          <a:latin typeface="Calibri"/>
                          <a:ea typeface="Calibri"/>
                          <a:cs typeface="Times New Roman"/>
                        </a:rPr>
                        <a:t>3                  3,5%                            </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rgbClr val="FF0000"/>
                          </a:solidFill>
                          <a:latin typeface="Calibri"/>
                          <a:ea typeface="Calibri"/>
                          <a:cs typeface="Times New Roman"/>
                        </a:rPr>
                        <a:t>Inglese = 15            18%                                </a:t>
                      </a:r>
                    </a:p>
                  </a:txBody>
                  <a:tcPr marL="68580" marR="68580" marT="0" marB="0"/>
                </a:tc>
                <a:tc>
                  <a:txBody>
                    <a:bodyPr/>
                    <a:lstStyle/>
                    <a:p>
                      <a:pPr algn="ctr">
                        <a:lnSpc>
                          <a:spcPct val="115000"/>
                        </a:lnSpc>
                        <a:spcAft>
                          <a:spcPts val="0"/>
                        </a:spcAft>
                      </a:pPr>
                      <a:r>
                        <a:rPr lang="it-IT" sz="1800" b="0" smtClean="0">
                          <a:solidFill>
                            <a:srgbClr val="FF0000"/>
                          </a:solidFill>
                          <a:latin typeface="Calibri"/>
                          <a:ea typeface="Calibri"/>
                          <a:cs typeface="Times New Roman"/>
                        </a:rPr>
                        <a:t> Inglese </a:t>
                      </a:r>
                      <a:r>
                        <a:rPr lang="it-IT" sz="1800" b="0" dirty="0">
                          <a:solidFill>
                            <a:srgbClr val="FF0000"/>
                          </a:solidFill>
                          <a:latin typeface="Calibri"/>
                          <a:ea typeface="Calibri"/>
                          <a:cs typeface="Times New Roman"/>
                        </a:rPr>
                        <a:t>= 1</a:t>
                      </a:r>
                      <a:r>
                        <a:rPr lang="it-IT" sz="1800" b="0" dirty="0" smtClean="0">
                          <a:solidFill>
                            <a:srgbClr val="FF0000"/>
                          </a:solidFill>
                          <a:latin typeface="Calibri"/>
                          <a:ea typeface="Calibri"/>
                          <a:cs typeface="Times New Roman"/>
                        </a:rPr>
                        <a:t>7                  20,2%            </a:t>
                      </a:r>
                      <a:r>
                        <a:rPr lang="it-IT" sz="1800" b="0" dirty="0" smtClean="0">
                          <a:solidFill>
                            <a:schemeClr val="tx1"/>
                          </a:solidFill>
                          <a:latin typeface="Calibri"/>
                          <a:ea typeface="Calibri"/>
                          <a:cs typeface="Times New Roman"/>
                        </a:rPr>
                        <a:t>                    </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rgbClr val="FF0000"/>
                          </a:solidFill>
                          <a:latin typeface="Calibri"/>
                          <a:ea typeface="Calibri"/>
                          <a:cs typeface="Times New Roman"/>
                        </a:rPr>
                        <a:t>Francese = 23         27%</a:t>
                      </a:r>
                    </a:p>
                  </a:txBody>
                  <a:tcPr marL="68580" marR="68580" marT="0" marB="0"/>
                </a:tc>
                <a:tc>
                  <a:txBody>
                    <a:bodyPr/>
                    <a:lstStyle/>
                    <a:p>
                      <a:pPr algn="ctr">
                        <a:lnSpc>
                          <a:spcPct val="115000"/>
                        </a:lnSpc>
                        <a:spcAft>
                          <a:spcPts val="0"/>
                        </a:spcAft>
                      </a:pPr>
                      <a:r>
                        <a:rPr lang="it-IT" sz="1800" b="0" dirty="0">
                          <a:solidFill>
                            <a:srgbClr val="FF0000"/>
                          </a:solidFill>
                          <a:latin typeface="Calibri"/>
                          <a:ea typeface="Calibri"/>
                          <a:cs typeface="Times New Roman"/>
                        </a:rPr>
                        <a:t>Francese = </a:t>
                      </a:r>
                      <a:r>
                        <a:rPr lang="it-IT" sz="1800" b="0" dirty="0" smtClean="0">
                          <a:solidFill>
                            <a:srgbClr val="FF0000"/>
                          </a:solidFill>
                          <a:latin typeface="Calibri"/>
                          <a:ea typeface="Calibri"/>
                          <a:cs typeface="Times New Roman"/>
                        </a:rPr>
                        <a:t>17              20,2%</a:t>
                      </a:r>
                      <a:endParaRPr lang="it-IT" sz="1800" b="0" dirty="0">
                        <a:solidFill>
                          <a:srgbClr val="FF0000"/>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rgbClr val="FF0000"/>
                          </a:solidFill>
                          <a:latin typeface="Calibri"/>
                          <a:ea typeface="Calibri"/>
                          <a:cs typeface="Times New Roman"/>
                        </a:rPr>
                        <a:t>Storia = 17              20%</a:t>
                      </a:r>
                    </a:p>
                  </a:txBody>
                  <a:tcPr marL="68580" marR="68580" marT="0" marB="0"/>
                </a:tc>
                <a:tc>
                  <a:txBody>
                    <a:bodyPr/>
                    <a:lstStyle/>
                    <a:p>
                      <a:pPr algn="ctr">
                        <a:lnSpc>
                          <a:spcPct val="115000"/>
                        </a:lnSpc>
                        <a:spcAft>
                          <a:spcPts val="0"/>
                        </a:spcAft>
                      </a:pPr>
                      <a:r>
                        <a:rPr lang="it-IT" sz="1800" b="0" dirty="0">
                          <a:solidFill>
                            <a:srgbClr val="FF0000"/>
                          </a:solidFill>
                          <a:latin typeface="Calibri"/>
                          <a:ea typeface="Calibri"/>
                          <a:cs typeface="Times New Roman"/>
                        </a:rPr>
                        <a:t>Storia = </a:t>
                      </a:r>
                      <a:r>
                        <a:rPr lang="it-IT" sz="1800" b="0" dirty="0" smtClean="0">
                          <a:solidFill>
                            <a:srgbClr val="FF0000"/>
                          </a:solidFill>
                          <a:latin typeface="Calibri"/>
                          <a:ea typeface="Calibri"/>
                          <a:cs typeface="Times New Roman"/>
                        </a:rPr>
                        <a:t>13                 15,4%</a:t>
                      </a:r>
                      <a:endParaRPr lang="it-IT" sz="1800" b="0" dirty="0">
                        <a:solidFill>
                          <a:srgbClr val="FF0000"/>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Geografia = 8           9%</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Geografia = </a:t>
                      </a:r>
                      <a:r>
                        <a:rPr lang="it-IT" sz="1800" b="0" dirty="0" smtClean="0">
                          <a:solidFill>
                            <a:schemeClr val="tx1"/>
                          </a:solidFill>
                          <a:latin typeface="Calibri"/>
                          <a:ea typeface="Calibri"/>
                          <a:cs typeface="Times New Roman"/>
                        </a:rPr>
                        <a:t>6              7,10%</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Matematica = 5      7%</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Matematica = </a:t>
                      </a:r>
                      <a:r>
                        <a:rPr lang="it-IT" sz="1800" b="0" dirty="0" smtClean="0">
                          <a:solidFill>
                            <a:schemeClr val="tx1"/>
                          </a:solidFill>
                          <a:latin typeface="Calibri"/>
                          <a:ea typeface="Calibri"/>
                          <a:cs typeface="Times New Roman"/>
                        </a:rPr>
                        <a:t>7        8,30%</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Scienze = 3              4%</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Scienze = </a:t>
                      </a:r>
                      <a:r>
                        <a:rPr lang="it-IT" sz="1800" b="0" dirty="0" smtClean="0">
                          <a:solidFill>
                            <a:schemeClr val="tx1"/>
                          </a:solidFill>
                          <a:latin typeface="Calibri"/>
                          <a:ea typeface="Calibri"/>
                          <a:cs typeface="Times New Roman"/>
                        </a:rPr>
                        <a:t>7                8,30%</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Tecnica = 5              7%</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Tecnica = 5                  </a:t>
                      </a:r>
                      <a:r>
                        <a:rPr lang="it-IT" sz="1800" b="0" dirty="0" smtClean="0">
                          <a:solidFill>
                            <a:schemeClr val="tx1"/>
                          </a:solidFill>
                          <a:latin typeface="Calibri"/>
                          <a:ea typeface="Calibri"/>
                          <a:cs typeface="Times New Roman"/>
                        </a:rPr>
                        <a:t>5,90%                             </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Musica = 2               2%</a:t>
                      </a:r>
                    </a:p>
                  </a:txBody>
                  <a:tcPr marL="68580" marR="68580" marT="0" marB="0"/>
                </a:tc>
                <a:tc>
                  <a:txBody>
                    <a:bodyPr/>
                    <a:lstStyle/>
                    <a:p>
                      <a:pPr algn="ctr">
                        <a:lnSpc>
                          <a:spcPct val="115000"/>
                        </a:lnSpc>
                        <a:spcAft>
                          <a:spcPts val="0"/>
                        </a:spcAft>
                      </a:pPr>
                      <a:r>
                        <a:rPr lang="it-IT" sz="1800" b="0" dirty="0" smtClean="0">
                          <a:solidFill>
                            <a:schemeClr val="tx1"/>
                          </a:solidFill>
                          <a:latin typeface="Calibri"/>
                          <a:ea typeface="Calibri"/>
                          <a:cs typeface="Times New Roman"/>
                        </a:rPr>
                        <a:t>Musica </a:t>
                      </a:r>
                      <a:r>
                        <a:rPr lang="it-IT" sz="1800" b="0" dirty="0">
                          <a:solidFill>
                            <a:schemeClr val="tx1"/>
                          </a:solidFill>
                          <a:latin typeface="Calibri"/>
                          <a:ea typeface="Calibri"/>
                          <a:cs typeface="Times New Roman"/>
                        </a:rPr>
                        <a:t>= 0                   0%</a:t>
                      </a: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Arte = 5                    6%</a:t>
                      </a:r>
                    </a:p>
                  </a:txBody>
                  <a:tcPr marL="68580" marR="68580" marT="0" marB="0"/>
                </a:tc>
                <a:tc>
                  <a:txBody>
                    <a:bodyPr/>
                    <a:lstStyle/>
                    <a:p>
                      <a:pPr algn="ctr">
                        <a:lnSpc>
                          <a:spcPct val="115000"/>
                        </a:lnSpc>
                        <a:spcAft>
                          <a:spcPts val="0"/>
                        </a:spcAft>
                      </a:pPr>
                      <a:r>
                        <a:rPr lang="it-IT" sz="1800" b="0" dirty="0" smtClean="0">
                          <a:solidFill>
                            <a:schemeClr val="tx1"/>
                          </a:solidFill>
                          <a:latin typeface="Calibri"/>
                          <a:ea typeface="Calibri"/>
                          <a:cs typeface="Times New Roman"/>
                        </a:rPr>
                        <a:t>    Arte </a:t>
                      </a:r>
                      <a:r>
                        <a:rPr lang="it-IT" sz="1800" b="0" dirty="0">
                          <a:solidFill>
                            <a:schemeClr val="tx1"/>
                          </a:solidFill>
                          <a:latin typeface="Calibri"/>
                          <a:ea typeface="Calibri"/>
                          <a:cs typeface="Times New Roman"/>
                        </a:rPr>
                        <a:t>=  </a:t>
                      </a:r>
                      <a:r>
                        <a:rPr lang="it-IT" sz="1800" b="0" dirty="0" smtClean="0">
                          <a:solidFill>
                            <a:schemeClr val="tx1"/>
                          </a:solidFill>
                          <a:latin typeface="Calibri"/>
                          <a:ea typeface="Calibri"/>
                          <a:cs typeface="Times New Roman"/>
                        </a:rPr>
                        <a:t>9                       10,7%</a:t>
                      </a:r>
                      <a:endParaRPr lang="it-IT" sz="1800" b="0" dirty="0">
                        <a:solidFill>
                          <a:schemeClr val="tx1"/>
                        </a:solidFill>
                        <a:latin typeface="Calibri"/>
                        <a:ea typeface="Calibri"/>
                        <a:cs typeface="Times New Roman"/>
                      </a:endParaRP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Ed. fisica =               0%</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Ed. fisica =                   0%</a:t>
                      </a:r>
                    </a:p>
                  </a:txBody>
                  <a:tcPr marL="68580" marR="68580" marT="0" marB="0"/>
                </a:tc>
              </a:tr>
              <a:tr h="498517">
                <a:tc>
                  <a:txBody>
                    <a:bodyPr/>
                    <a:lstStyle/>
                    <a:p>
                      <a:pPr algn="ctr">
                        <a:lnSpc>
                          <a:spcPct val="115000"/>
                        </a:lnSpc>
                        <a:spcAft>
                          <a:spcPts val="0"/>
                        </a:spcAft>
                      </a:pPr>
                      <a:r>
                        <a:rPr lang="it-IT" sz="1800" b="0" dirty="0">
                          <a:solidFill>
                            <a:schemeClr val="tx1"/>
                          </a:solidFill>
                          <a:latin typeface="Calibri"/>
                          <a:ea typeface="Calibri"/>
                          <a:cs typeface="Times New Roman"/>
                        </a:rPr>
                        <a:t>Religione =              0%</a:t>
                      </a:r>
                    </a:p>
                  </a:txBody>
                  <a:tcPr marL="68580" marR="68580" marT="0" marB="0"/>
                </a:tc>
                <a:tc>
                  <a:txBody>
                    <a:bodyPr/>
                    <a:lstStyle/>
                    <a:p>
                      <a:pPr algn="ctr">
                        <a:lnSpc>
                          <a:spcPct val="115000"/>
                        </a:lnSpc>
                        <a:spcAft>
                          <a:spcPts val="0"/>
                        </a:spcAft>
                      </a:pPr>
                      <a:r>
                        <a:rPr lang="it-IT" sz="1800" b="0" dirty="0">
                          <a:solidFill>
                            <a:schemeClr val="tx1"/>
                          </a:solidFill>
                          <a:latin typeface="Calibri"/>
                          <a:ea typeface="Calibri"/>
                          <a:cs typeface="Times New Roman"/>
                        </a:rPr>
                        <a:t>Religione =                  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82" name="Rettangolo 6"/>
          <p:cNvSpPr>
            <a:spLocks noChangeArrowheads="1"/>
          </p:cNvSpPr>
          <p:nvPr/>
        </p:nvSpPr>
        <p:spPr bwMode="auto">
          <a:xfrm>
            <a:off x="323850" y="260350"/>
            <a:ext cx="8569325" cy="707886"/>
          </a:xfrm>
          <a:prstGeom prst="rect">
            <a:avLst/>
          </a:prstGeom>
          <a:noFill/>
          <a:ln w="9525">
            <a:noFill/>
            <a:miter lim="800000"/>
            <a:headEnd/>
            <a:tailEnd/>
          </a:ln>
        </p:spPr>
        <p:txBody>
          <a:bodyPr>
            <a:spAutoFit/>
          </a:bodyPr>
          <a:lstStyle/>
          <a:p>
            <a:pPr algn="ctr"/>
            <a:r>
              <a:rPr lang="it-IT" sz="2000" b="1" dirty="0">
                <a:latin typeface="Times New Roman" pitchFamily="18" charset="0"/>
                <a:cs typeface="Times New Roman" pitchFamily="18" charset="0"/>
              </a:rPr>
              <a:t>  </a:t>
            </a:r>
            <a:r>
              <a:rPr lang="it-IT" sz="2000" b="1" dirty="0" smtClean="0">
                <a:latin typeface="Times New Roman" pitchFamily="18" charset="0"/>
                <a:cs typeface="Times New Roman" pitchFamily="18" charset="0"/>
              </a:rPr>
              <a:t>Scuola secondaria di 1°grado: voto medio delle </a:t>
            </a:r>
            <a:r>
              <a:rPr lang="it-IT" sz="2000" b="1" dirty="0">
                <a:latin typeface="Times New Roman" pitchFamily="18" charset="0"/>
                <a:cs typeface="Times New Roman" pitchFamily="18" charset="0"/>
              </a:rPr>
              <a:t>diverse discipline nello scrutinio del primo quadrimestre</a:t>
            </a:r>
          </a:p>
        </p:txBody>
      </p:sp>
      <p:graphicFrame>
        <p:nvGraphicFramePr>
          <p:cNvPr id="6" name="Segnaposto contenuto 4"/>
          <p:cNvGraphicFramePr>
            <a:graphicFrameLocks noGrp="1"/>
          </p:cNvGraphicFramePr>
          <p:nvPr>
            <p:ph idx="1"/>
          </p:nvPr>
        </p:nvGraphicFramePr>
        <p:xfrm>
          <a:off x="323529" y="1412776"/>
          <a:ext cx="7776863" cy="1543433"/>
        </p:xfrm>
        <a:graphic>
          <a:graphicData uri="http://schemas.openxmlformats.org/drawingml/2006/table">
            <a:tbl>
              <a:tblPr firstRow="1" bandRow="1">
                <a:tableStyleId>{5C22544A-7EE6-4342-B048-85BDC9FD1C3A}</a:tableStyleId>
              </a:tblPr>
              <a:tblGrid>
                <a:gridCol w="1009211"/>
                <a:gridCol w="526869"/>
                <a:gridCol w="482343"/>
                <a:gridCol w="474923"/>
                <a:gridCol w="474923"/>
                <a:gridCol w="593653"/>
                <a:gridCol w="534290"/>
                <a:gridCol w="515962"/>
                <a:gridCol w="690481"/>
                <a:gridCol w="575394"/>
                <a:gridCol w="522287"/>
                <a:gridCol w="598841"/>
                <a:gridCol w="777686"/>
              </a:tblGrid>
              <a:tr h="786277">
                <a:tc>
                  <a:txBody>
                    <a:bodyPr/>
                    <a:lstStyle/>
                    <a:p>
                      <a:endParaRPr lang="it-IT" dirty="0"/>
                    </a:p>
                  </a:txBody>
                  <a:tcPr/>
                </a:tc>
                <a:tc>
                  <a:txBody>
                    <a:bodyPr/>
                    <a:lstStyle/>
                    <a:p>
                      <a:r>
                        <a:rPr lang="it-IT" sz="1600" dirty="0" err="1" smtClean="0"/>
                        <a:t>Ita</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Ing</a:t>
                      </a:r>
                      <a:endParaRPr lang="it-IT" sz="1600" dirty="0" smtClean="0"/>
                    </a:p>
                    <a:p>
                      <a:endParaRPr lang="it-IT" sz="1600" dirty="0"/>
                    </a:p>
                  </a:txBody>
                  <a:tcPr/>
                </a:tc>
                <a:tc>
                  <a:txBody>
                    <a:bodyPr/>
                    <a:lstStyle/>
                    <a:p>
                      <a:r>
                        <a:rPr lang="it-IT" sz="1600" dirty="0" smtClean="0"/>
                        <a:t>Fra</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Sto</a:t>
                      </a:r>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Geo</a:t>
                      </a:r>
                      <a:endParaRPr lang="it-IT" sz="1600" dirty="0" smtClean="0"/>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Mat</a:t>
                      </a:r>
                      <a:endParaRPr lang="it-IT" sz="1600" dirty="0" smtClean="0"/>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 Sci</a:t>
                      </a:r>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E.</a:t>
                      </a:r>
                      <a:r>
                        <a:rPr lang="it-IT" sz="1600" baseline="0" dirty="0" smtClean="0"/>
                        <a:t> </a:t>
                      </a:r>
                      <a:r>
                        <a:rPr lang="it-IT" sz="1600" baseline="0" dirty="0" err="1" smtClean="0"/>
                        <a:t>Tec</a:t>
                      </a:r>
                      <a:endParaRPr lang="it-IT" sz="1600" dirty="0" smtClean="0"/>
                    </a:p>
                    <a:p>
                      <a:endParaRPr lang="it-IT" sz="1600" dirty="0"/>
                    </a:p>
                  </a:txBody>
                  <a:tcPr/>
                </a:tc>
                <a:tc>
                  <a:txBody>
                    <a:bodyPr/>
                    <a:lstStyle/>
                    <a:p>
                      <a:r>
                        <a:rPr lang="it-IT" sz="1600" dirty="0" err="1" smtClean="0"/>
                        <a:t>Mus</a:t>
                      </a:r>
                      <a:endParaRPr lang="it-IT" sz="1600" dirty="0"/>
                    </a:p>
                  </a:txBody>
                  <a:tcPr/>
                </a:tc>
                <a:tc>
                  <a:txBody>
                    <a:bodyPr/>
                    <a:lstStyle/>
                    <a:p>
                      <a:r>
                        <a:rPr lang="it-IT" sz="1600" dirty="0" smtClean="0"/>
                        <a:t>Art</a:t>
                      </a:r>
                      <a:endParaRPr lang="it-IT" sz="1600" dirty="0"/>
                    </a:p>
                  </a:txBody>
                  <a:tcPr/>
                </a:tc>
                <a:tc>
                  <a:txBody>
                    <a:bodyPr/>
                    <a:lstStyle/>
                    <a:p>
                      <a:r>
                        <a:rPr lang="it-IT" sz="1600" dirty="0" err="1" smtClean="0"/>
                        <a:t>E.Fis</a:t>
                      </a:r>
                      <a:endParaRPr lang="it-IT" sz="1600" dirty="0"/>
                    </a:p>
                  </a:txBody>
                  <a:tcPr/>
                </a:tc>
                <a:tc>
                  <a:txBody>
                    <a:bodyPr/>
                    <a:lstStyle/>
                    <a:p>
                      <a:r>
                        <a:rPr lang="it-IT" sz="1600" dirty="0" smtClean="0"/>
                        <a:t>Com</a:t>
                      </a:r>
                      <a:endParaRPr lang="it-IT" sz="1600" dirty="0"/>
                    </a:p>
                  </a:txBody>
                  <a:tcPr/>
                </a:tc>
              </a:tr>
              <a:tr h="378578">
                <a:tc>
                  <a:txBody>
                    <a:bodyPr/>
                    <a:lstStyle/>
                    <a:p>
                      <a:r>
                        <a:rPr lang="it-IT" sz="1800" dirty="0" err="1" smtClean="0">
                          <a:latin typeface="Times New Roman" pitchFamily="18" charset="0"/>
                          <a:cs typeface="Times New Roman" pitchFamily="18" charset="0"/>
                        </a:rPr>
                        <a:t>Cantiano</a:t>
                      </a:r>
                      <a:endParaRPr lang="it-IT" sz="1800" dirty="0">
                        <a:latin typeface="Times New Roman" pitchFamily="18" charset="0"/>
                        <a:cs typeface="Times New Roman" pitchFamily="18" charset="0"/>
                      </a:endParaRPr>
                    </a:p>
                  </a:txBody>
                  <a:tcPr/>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r>
              <a:tr h="378578">
                <a:tc>
                  <a:txBody>
                    <a:bodyPr/>
                    <a:lstStyle/>
                    <a:p>
                      <a:r>
                        <a:rPr lang="it-IT" sz="1800" dirty="0" smtClean="0">
                          <a:latin typeface="Times New Roman" pitchFamily="18" charset="0"/>
                          <a:cs typeface="Times New Roman" pitchFamily="18" charset="0"/>
                        </a:rPr>
                        <a:t>Cagli </a:t>
                      </a:r>
                      <a:endParaRPr lang="it-IT" sz="1800" dirty="0">
                        <a:latin typeface="Times New Roman" pitchFamily="18" charset="0"/>
                        <a:cs typeface="Times New Roman" pitchFamily="18" charset="0"/>
                      </a:endParaRPr>
                    </a:p>
                  </a:txBody>
                  <a:tcPr/>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7,08</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7,09</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6,98</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7,18</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7,21</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7,56</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7,63</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7,25</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7,49</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7,23</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8,68</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8,42</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r>
            </a:tbl>
          </a:graphicData>
        </a:graphic>
      </p:graphicFrame>
      <p:sp>
        <p:nvSpPr>
          <p:cNvPr id="4" name="Rettangolo 6"/>
          <p:cNvSpPr>
            <a:spLocks noChangeArrowheads="1"/>
          </p:cNvSpPr>
          <p:nvPr/>
        </p:nvSpPr>
        <p:spPr bwMode="auto">
          <a:xfrm>
            <a:off x="395536" y="3717032"/>
            <a:ext cx="8569325" cy="400110"/>
          </a:xfrm>
          <a:prstGeom prst="rect">
            <a:avLst/>
          </a:prstGeom>
          <a:noFill/>
          <a:ln w="9525">
            <a:noFill/>
            <a:miter lim="800000"/>
            <a:headEnd/>
            <a:tailEnd/>
          </a:ln>
        </p:spPr>
        <p:txBody>
          <a:bodyPr>
            <a:spAutoFit/>
          </a:bodyPr>
          <a:lstStyle/>
          <a:p>
            <a:pPr algn="ctr"/>
            <a:r>
              <a:rPr lang="it-IT" sz="2000" b="1" dirty="0">
                <a:latin typeface="Times New Roman" pitchFamily="18" charset="0"/>
                <a:cs typeface="Times New Roman" pitchFamily="18" charset="0"/>
              </a:rPr>
              <a:t>  </a:t>
            </a:r>
          </a:p>
        </p:txBody>
      </p:sp>
      <p:sp>
        <p:nvSpPr>
          <p:cNvPr id="5" name="Rettangolo 4"/>
          <p:cNvSpPr/>
          <p:nvPr/>
        </p:nvSpPr>
        <p:spPr>
          <a:xfrm>
            <a:off x="395536" y="3140968"/>
            <a:ext cx="8136904" cy="3354765"/>
          </a:xfrm>
          <a:prstGeom prst="rect">
            <a:avLst/>
          </a:prstGeom>
        </p:spPr>
        <p:txBody>
          <a:bodyPr wrap="square">
            <a:spAutoFit/>
          </a:bodyPr>
          <a:lstStyle/>
          <a:p>
            <a:pPr>
              <a:buFont typeface="Arial" pitchFamily="34" charset="0"/>
              <a:buChar char="•"/>
            </a:pPr>
            <a:r>
              <a:rPr lang="it-IT" sz="2000" b="1" dirty="0" smtClean="0">
                <a:latin typeface="Times New Roman" pitchFamily="18" charset="0"/>
                <a:cs typeface="Times New Roman" pitchFamily="18" charset="0"/>
              </a:rPr>
              <a:t>  Media voti </a:t>
            </a:r>
            <a:r>
              <a:rPr lang="it-IT" sz="2000" b="1" dirty="0" err="1" smtClean="0">
                <a:latin typeface="Times New Roman" pitchFamily="18" charset="0"/>
                <a:cs typeface="Times New Roman" pitchFamily="18" charset="0"/>
              </a:rPr>
              <a:t>Cantiano</a:t>
            </a:r>
            <a:r>
              <a:rPr lang="it-IT" sz="2000" b="1" dirty="0" smtClean="0">
                <a:latin typeface="Times New Roman" pitchFamily="18" charset="0"/>
                <a:cs typeface="Times New Roman" pitchFamily="18" charset="0"/>
              </a:rPr>
              <a:t> =  </a:t>
            </a:r>
            <a:r>
              <a:rPr lang="it-IT" sz="2000" b="1" dirty="0" smtClean="0">
                <a:solidFill>
                  <a:srgbClr val="0000FF"/>
                </a:solidFill>
                <a:latin typeface="Times New Roman" pitchFamily="18" charset="0"/>
                <a:cs typeface="Times New Roman" pitchFamily="18" charset="0"/>
              </a:rPr>
              <a:t>7,68 </a:t>
            </a:r>
            <a:r>
              <a:rPr lang="it-IT" sz="2000" b="1" dirty="0" smtClean="0">
                <a:latin typeface="Times New Roman" pitchFamily="18" charset="0"/>
                <a:cs typeface="Times New Roman" pitchFamily="18" charset="0"/>
              </a:rPr>
              <a:t> (7,59-</a:t>
            </a:r>
            <a:r>
              <a:rPr lang="it-IT" sz="2000" dirty="0" smtClean="0">
                <a:latin typeface="Times New Roman" pitchFamily="18" charset="0"/>
                <a:cs typeface="Times New Roman" pitchFamily="18" charset="0"/>
              </a:rPr>
              <a:t>2015-2016)</a:t>
            </a:r>
            <a:endParaRPr lang="it-IT" sz="2000" b="1" dirty="0" smtClean="0">
              <a:latin typeface="Times New Roman" pitchFamily="18" charset="0"/>
              <a:cs typeface="Times New Roman" pitchFamily="18" charset="0"/>
            </a:endParaRPr>
          </a:p>
          <a:p>
            <a:endParaRPr lang="it-IT" sz="800" b="1" dirty="0" smtClean="0">
              <a:latin typeface="Times New Roman" pitchFamily="18" charset="0"/>
              <a:cs typeface="Times New Roman" pitchFamily="18" charset="0"/>
            </a:endParaRPr>
          </a:p>
          <a:p>
            <a:pPr>
              <a:buFont typeface="Arial" pitchFamily="34" charset="0"/>
              <a:buChar char="•"/>
            </a:pPr>
            <a:r>
              <a:rPr lang="it-IT" sz="2000" b="1" dirty="0" smtClean="0">
                <a:latin typeface="Times New Roman" pitchFamily="18" charset="0"/>
                <a:cs typeface="Times New Roman" pitchFamily="18" charset="0"/>
              </a:rPr>
              <a:t>  Media voti Cagli = </a:t>
            </a:r>
            <a:r>
              <a:rPr lang="it-IT" sz="2000" b="1" dirty="0" smtClean="0">
                <a:solidFill>
                  <a:srgbClr val="FF0000"/>
                </a:solidFill>
                <a:latin typeface="Times New Roman" pitchFamily="18" charset="0"/>
                <a:cs typeface="Times New Roman" pitchFamily="18" charset="0"/>
              </a:rPr>
              <a:t>7,48 </a:t>
            </a:r>
            <a:r>
              <a:rPr lang="it-IT" sz="2000" b="1" dirty="0" smtClean="0">
                <a:latin typeface="Times New Roman" pitchFamily="18" charset="0"/>
                <a:cs typeface="Times New Roman" pitchFamily="18" charset="0"/>
              </a:rPr>
              <a:t> (7,31-</a:t>
            </a:r>
            <a:r>
              <a:rPr lang="it-IT" sz="2000" dirty="0" smtClean="0">
                <a:latin typeface="Times New Roman" pitchFamily="18" charset="0"/>
                <a:cs typeface="Times New Roman" pitchFamily="18" charset="0"/>
              </a:rPr>
              <a:t>2015-2016</a:t>
            </a:r>
            <a:r>
              <a:rPr lang="it-IT" sz="2000" b="1" dirty="0" smtClean="0">
                <a:latin typeface="Times New Roman" pitchFamily="18" charset="0"/>
                <a:cs typeface="Times New Roman" pitchFamily="18" charset="0"/>
              </a:rPr>
              <a:t>)</a:t>
            </a:r>
          </a:p>
          <a:p>
            <a:endParaRPr lang="it-IT" sz="800" b="1" dirty="0" smtClean="0">
              <a:latin typeface="Times New Roman" pitchFamily="18" charset="0"/>
              <a:cs typeface="Times New Roman" pitchFamily="18" charset="0"/>
            </a:endParaRPr>
          </a:p>
          <a:p>
            <a:pPr>
              <a:buFont typeface="Arial" pitchFamily="34" charset="0"/>
              <a:buChar char="•"/>
            </a:pPr>
            <a:r>
              <a:rPr lang="it-IT" sz="2000" b="1" dirty="0" smtClean="0">
                <a:latin typeface="Times New Roman" pitchFamily="18" charset="0"/>
                <a:cs typeface="Times New Roman" pitchFamily="18" charset="0"/>
              </a:rPr>
              <a:t>  Nella scuola di Cagli le valutazioni maggiori si hanno in </a:t>
            </a:r>
            <a:r>
              <a:rPr lang="it-IT" sz="2000" b="1" dirty="0" smtClean="0">
                <a:solidFill>
                  <a:srgbClr val="0000FF"/>
                </a:solidFill>
                <a:latin typeface="Times New Roman" pitchFamily="18" charset="0"/>
                <a:cs typeface="Times New Roman" pitchFamily="18" charset="0"/>
              </a:rPr>
              <a:t>ed. fisica, scienze e matematica</a:t>
            </a:r>
            <a:r>
              <a:rPr lang="it-IT" sz="2000" b="1" dirty="0" smtClean="0">
                <a:latin typeface="Times New Roman" pitchFamily="18" charset="0"/>
                <a:cs typeface="Times New Roman" pitchFamily="18" charset="0"/>
              </a:rPr>
              <a:t>, le minori in </a:t>
            </a:r>
            <a:r>
              <a:rPr lang="it-IT" sz="2000" b="1" dirty="0" smtClean="0">
                <a:solidFill>
                  <a:srgbClr val="FF0000"/>
                </a:solidFill>
                <a:latin typeface="Times New Roman" pitchFamily="18" charset="0"/>
                <a:cs typeface="Times New Roman" pitchFamily="18" charset="0"/>
              </a:rPr>
              <a:t>italiano, francese, inglese</a:t>
            </a:r>
            <a:r>
              <a:rPr lang="it-IT" sz="2000" b="1" dirty="0" smtClean="0">
                <a:latin typeface="Times New Roman" pitchFamily="18" charset="0"/>
                <a:cs typeface="Times New Roman" pitchFamily="18" charset="0"/>
              </a:rPr>
              <a:t>.</a:t>
            </a:r>
          </a:p>
          <a:p>
            <a:pPr>
              <a:buFont typeface="Arial" pitchFamily="34" charset="0"/>
              <a:buChar char="•"/>
            </a:pPr>
            <a:r>
              <a:rPr lang="it-IT" sz="2000" b="1" dirty="0" smtClean="0">
                <a:latin typeface="Times New Roman" pitchFamily="18" charset="0"/>
                <a:cs typeface="Times New Roman" pitchFamily="18" charset="0"/>
              </a:rPr>
              <a:t>Nella scuola di </a:t>
            </a:r>
            <a:r>
              <a:rPr lang="it-IT" sz="2000" b="1" dirty="0" err="1" smtClean="0">
                <a:latin typeface="Times New Roman" pitchFamily="18" charset="0"/>
                <a:cs typeface="Times New Roman" pitchFamily="18" charset="0"/>
              </a:rPr>
              <a:t>Cantiano</a:t>
            </a:r>
            <a:r>
              <a:rPr lang="it-IT" sz="2000" b="1" dirty="0" smtClean="0">
                <a:latin typeface="Times New Roman" pitchFamily="18" charset="0"/>
                <a:cs typeface="Times New Roman" pitchFamily="18" charset="0"/>
              </a:rPr>
              <a:t> le valutazioni maggiori si hanno in </a:t>
            </a:r>
            <a:r>
              <a:rPr lang="it-IT" sz="2000" b="1" dirty="0" smtClean="0">
                <a:solidFill>
                  <a:srgbClr val="0000FF"/>
                </a:solidFill>
                <a:latin typeface="Times New Roman" pitchFamily="18" charset="0"/>
                <a:cs typeface="Times New Roman" pitchFamily="18" charset="0"/>
              </a:rPr>
              <a:t>ed. fisica, geografia e storia </a:t>
            </a:r>
            <a:r>
              <a:rPr lang="it-IT" sz="2000" b="1" dirty="0" smtClean="0">
                <a:latin typeface="Times New Roman" pitchFamily="18" charset="0"/>
                <a:cs typeface="Times New Roman" pitchFamily="18" charset="0"/>
              </a:rPr>
              <a:t>; le minori in </a:t>
            </a:r>
            <a:r>
              <a:rPr lang="it-IT" sz="2000" b="1" dirty="0" smtClean="0">
                <a:solidFill>
                  <a:srgbClr val="FF0000"/>
                </a:solidFill>
                <a:latin typeface="Times New Roman" pitchFamily="18" charset="0"/>
                <a:cs typeface="Times New Roman" pitchFamily="18" charset="0"/>
              </a:rPr>
              <a:t>inglese e musica</a:t>
            </a:r>
            <a:r>
              <a:rPr lang="it-IT" sz="2000" b="1" dirty="0" smtClean="0">
                <a:latin typeface="Times New Roman" pitchFamily="18" charset="0"/>
                <a:cs typeface="Times New Roman" pitchFamily="18" charset="0"/>
              </a:rPr>
              <a:t>.</a:t>
            </a:r>
          </a:p>
          <a:p>
            <a:endParaRPr lang="it-IT" sz="800" b="1" dirty="0" smtClean="0">
              <a:latin typeface="Times New Roman" pitchFamily="18" charset="0"/>
              <a:cs typeface="Times New Roman" pitchFamily="18" charset="0"/>
            </a:endParaRPr>
          </a:p>
          <a:p>
            <a:pPr>
              <a:buFont typeface="Arial" pitchFamily="34" charset="0"/>
              <a:buChar char="•"/>
            </a:pPr>
            <a:r>
              <a:rPr lang="it-IT" sz="2000" dirty="0" smtClean="0">
                <a:latin typeface="Times New Roman" pitchFamily="18" charset="0"/>
                <a:cs typeface="Times New Roman" pitchFamily="18" charset="0"/>
              </a:rPr>
              <a:t>Le differenze più rilevanti nelle valutazioni si rilevano in </a:t>
            </a:r>
            <a:r>
              <a:rPr lang="it-IT" sz="2000" b="1" dirty="0" smtClean="0">
                <a:solidFill>
                  <a:srgbClr val="0000FF"/>
                </a:solidFill>
                <a:latin typeface="Times New Roman" pitchFamily="18" charset="0"/>
                <a:cs typeface="Times New Roman" pitchFamily="18" charset="0"/>
              </a:rPr>
              <a:t>geografia</a:t>
            </a:r>
            <a:r>
              <a:rPr lang="it-IT" sz="2000" dirty="0" smtClean="0">
                <a:latin typeface="Times New Roman" pitchFamily="18" charset="0"/>
                <a:cs typeface="Times New Roman" pitchFamily="18" charset="0"/>
              </a:rPr>
              <a:t> </a:t>
            </a:r>
            <a:r>
              <a:rPr lang="it-IT" sz="2000" b="1" dirty="0" smtClean="0">
                <a:solidFill>
                  <a:srgbClr val="0000FF"/>
                </a:solidFill>
                <a:latin typeface="Times New Roman" pitchFamily="18" charset="0"/>
                <a:cs typeface="Times New Roman" pitchFamily="18" charset="0"/>
              </a:rPr>
              <a:t>(+ 0,60</a:t>
            </a:r>
            <a:r>
              <a:rPr lang="it-IT" sz="2000" dirty="0" smtClean="0">
                <a:latin typeface="Times New Roman" pitchFamily="18" charset="0"/>
                <a:cs typeface="Times New Roman" pitchFamily="18" charset="0"/>
              </a:rPr>
              <a:t>); </a:t>
            </a:r>
            <a:r>
              <a:rPr lang="it-IT" sz="2000" b="1" dirty="0" smtClean="0">
                <a:solidFill>
                  <a:srgbClr val="0000FF"/>
                </a:solidFill>
                <a:latin typeface="Times New Roman" pitchFamily="18" charset="0"/>
                <a:cs typeface="Times New Roman" pitchFamily="18" charset="0"/>
              </a:rPr>
              <a:t>italiano</a:t>
            </a:r>
            <a:r>
              <a:rPr lang="it-IT" sz="2000" dirty="0" smtClean="0">
                <a:latin typeface="Times New Roman" pitchFamily="18" charset="0"/>
                <a:cs typeface="Times New Roman" pitchFamily="18" charset="0"/>
              </a:rPr>
              <a:t> </a:t>
            </a:r>
            <a:r>
              <a:rPr lang="it-IT" sz="2000" b="1" dirty="0" smtClean="0">
                <a:solidFill>
                  <a:srgbClr val="0000FF"/>
                </a:solidFill>
                <a:latin typeface="Times New Roman" pitchFamily="18" charset="0"/>
                <a:cs typeface="Times New Roman" pitchFamily="18" charset="0"/>
              </a:rPr>
              <a:t>(+ 0,54</a:t>
            </a:r>
            <a:r>
              <a:rPr lang="it-IT" sz="2000" dirty="0" smtClean="0">
                <a:latin typeface="Times New Roman" pitchFamily="18" charset="0"/>
                <a:cs typeface="Times New Roman" pitchFamily="18" charset="0"/>
              </a:rPr>
              <a:t>), </a:t>
            </a:r>
            <a:r>
              <a:rPr lang="it-IT" sz="2000" b="1" dirty="0" smtClean="0">
                <a:solidFill>
                  <a:srgbClr val="0000FF"/>
                </a:solidFill>
                <a:latin typeface="Times New Roman" pitchFamily="18" charset="0"/>
                <a:cs typeface="Times New Roman" pitchFamily="18" charset="0"/>
              </a:rPr>
              <a:t>francese (+ 0,48), storia (+0,46)</a:t>
            </a:r>
            <a:endParaRPr lang="it-IT" sz="2000" dirty="0" smtClean="0">
              <a:latin typeface="Times New Roman" pitchFamily="18" charset="0"/>
              <a:cs typeface="Times New Roman" pitchFamily="18" charset="0"/>
            </a:endParaRPr>
          </a:p>
          <a:p>
            <a:endParaRPr lang="it-IT" sz="800" dirty="0" smtClean="0">
              <a:latin typeface="Times New Roman" pitchFamily="18" charset="0"/>
              <a:cs typeface="Times New Roman" pitchFamily="18" charset="0"/>
            </a:endParaRPr>
          </a:p>
          <a:p>
            <a:pPr>
              <a:buFont typeface="Arial" pitchFamily="34" charset="0"/>
              <a:buChar char="•"/>
            </a:pPr>
            <a:r>
              <a:rPr lang="it-IT" sz="2000" dirty="0" err="1" smtClean="0">
                <a:latin typeface="Times New Roman" pitchFamily="18" charset="0"/>
                <a:cs typeface="Times New Roman" pitchFamily="18" charset="0"/>
              </a:rPr>
              <a:t>Cantiano</a:t>
            </a:r>
            <a:r>
              <a:rPr lang="it-IT" sz="2000" dirty="0" smtClean="0">
                <a:latin typeface="Times New Roman" pitchFamily="18" charset="0"/>
                <a:cs typeface="Times New Roman" pitchFamily="18" charset="0"/>
              </a:rPr>
              <a:t> ha votazioni leggermente minori di Cagli solo in scienze e musica.</a:t>
            </a:r>
          </a:p>
        </p:txBody>
      </p:sp>
      <p:graphicFrame>
        <p:nvGraphicFramePr>
          <p:cNvPr id="7" name="Segnaposto contenuto 4"/>
          <p:cNvGraphicFramePr>
            <a:graphicFrameLocks noGrp="1"/>
          </p:cNvGraphicFramePr>
          <p:nvPr>
            <p:ph idx="1"/>
          </p:nvPr>
        </p:nvGraphicFramePr>
        <p:xfrm>
          <a:off x="323528" y="1412776"/>
          <a:ext cx="7776863" cy="1543433"/>
        </p:xfrm>
        <a:graphic>
          <a:graphicData uri="http://schemas.openxmlformats.org/drawingml/2006/table">
            <a:tbl>
              <a:tblPr firstRow="1" bandRow="1">
                <a:tableStyleId>{5C22544A-7EE6-4342-B048-85BDC9FD1C3A}</a:tableStyleId>
              </a:tblPr>
              <a:tblGrid>
                <a:gridCol w="1009211"/>
                <a:gridCol w="526869"/>
                <a:gridCol w="482343"/>
                <a:gridCol w="474923"/>
                <a:gridCol w="474923"/>
                <a:gridCol w="593653"/>
                <a:gridCol w="534290"/>
                <a:gridCol w="515962"/>
                <a:gridCol w="690481"/>
                <a:gridCol w="575394"/>
                <a:gridCol w="522287"/>
                <a:gridCol w="598841"/>
                <a:gridCol w="777686"/>
              </a:tblGrid>
              <a:tr h="786277">
                <a:tc>
                  <a:txBody>
                    <a:bodyPr/>
                    <a:lstStyle/>
                    <a:p>
                      <a:endParaRPr lang="it-IT" dirty="0"/>
                    </a:p>
                  </a:txBody>
                  <a:tcPr/>
                </a:tc>
                <a:tc>
                  <a:txBody>
                    <a:bodyPr/>
                    <a:lstStyle/>
                    <a:p>
                      <a:r>
                        <a:rPr lang="it-IT" sz="1600" dirty="0" err="1" smtClean="0"/>
                        <a:t>Ita</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Ing</a:t>
                      </a:r>
                      <a:endParaRPr lang="it-IT" sz="1600" dirty="0" smtClean="0"/>
                    </a:p>
                    <a:p>
                      <a:endParaRPr lang="it-IT" sz="1600" dirty="0"/>
                    </a:p>
                  </a:txBody>
                  <a:tcPr/>
                </a:tc>
                <a:tc>
                  <a:txBody>
                    <a:bodyPr/>
                    <a:lstStyle/>
                    <a:p>
                      <a:r>
                        <a:rPr lang="it-IT" sz="1600" dirty="0" smtClean="0"/>
                        <a:t>Fra</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Sto</a:t>
                      </a:r>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Geo</a:t>
                      </a:r>
                      <a:endParaRPr lang="it-IT" sz="1600" dirty="0" smtClean="0"/>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err="1" smtClean="0"/>
                        <a:t>Mat</a:t>
                      </a:r>
                      <a:endParaRPr lang="it-IT" sz="1600" dirty="0" smtClean="0"/>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 Sci</a:t>
                      </a:r>
                    </a:p>
                    <a:p>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dirty="0" smtClean="0"/>
                        <a:t>E.</a:t>
                      </a:r>
                      <a:r>
                        <a:rPr lang="it-IT" sz="1600" baseline="0" dirty="0" smtClean="0"/>
                        <a:t> </a:t>
                      </a:r>
                      <a:r>
                        <a:rPr lang="it-IT" sz="1600" baseline="0" dirty="0" err="1" smtClean="0"/>
                        <a:t>Tec</a:t>
                      </a:r>
                      <a:endParaRPr lang="it-IT" sz="1600" dirty="0" smtClean="0"/>
                    </a:p>
                    <a:p>
                      <a:endParaRPr lang="it-IT" sz="1600" dirty="0"/>
                    </a:p>
                  </a:txBody>
                  <a:tcPr/>
                </a:tc>
                <a:tc>
                  <a:txBody>
                    <a:bodyPr/>
                    <a:lstStyle/>
                    <a:p>
                      <a:r>
                        <a:rPr lang="it-IT" sz="1600" dirty="0" err="1" smtClean="0"/>
                        <a:t>Mus</a:t>
                      </a:r>
                      <a:endParaRPr lang="it-IT" sz="1600" dirty="0"/>
                    </a:p>
                  </a:txBody>
                  <a:tcPr/>
                </a:tc>
                <a:tc>
                  <a:txBody>
                    <a:bodyPr/>
                    <a:lstStyle/>
                    <a:p>
                      <a:r>
                        <a:rPr lang="it-IT" sz="1600" dirty="0" smtClean="0"/>
                        <a:t>Art</a:t>
                      </a:r>
                      <a:endParaRPr lang="it-IT" sz="1600" dirty="0"/>
                    </a:p>
                  </a:txBody>
                  <a:tcPr/>
                </a:tc>
                <a:tc>
                  <a:txBody>
                    <a:bodyPr/>
                    <a:lstStyle/>
                    <a:p>
                      <a:r>
                        <a:rPr lang="it-IT" sz="1600" dirty="0" err="1" smtClean="0"/>
                        <a:t>E.Fis</a:t>
                      </a:r>
                      <a:endParaRPr lang="it-IT" sz="1600" dirty="0"/>
                    </a:p>
                  </a:txBody>
                  <a:tcPr/>
                </a:tc>
                <a:tc>
                  <a:txBody>
                    <a:bodyPr/>
                    <a:lstStyle/>
                    <a:p>
                      <a:r>
                        <a:rPr lang="it-IT" sz="1600" dirty="0" smtClean="0"/>
                        <a:t>Com</a:t>
                      </a:r>
                      <a:endParaRPr lang="it-IT" sz="1600" dirty="0"/>
                    </a:p>
                  </a:txBody>
                  <a:tcPr/>
                </a:tc>
              </a:tr>
              <a:tr h="378578">
                <a:tc>
                  <a:txBody>
                    <a:bodyPr/>
                    <a:lstStyle/>
                    <a:p>
                      <a:r>
                        <a:rPr lang="it-IT" sz="1800" dirty="0" err="1" smtClean="0">
                          <a:latin typeface="Times New Roman" pitchFamily="18" charset="0"/>
                          <a:cs typeface="Times New Roman" pitchFamily="18" charset="0"/>
                        </a:rPr>
                        <a:t>Cantiano</a:t>
                      </a:r>
                      <a:endParaRPr lang="it-IT" sz="1800" dirty="0">
                        <a:latin typeface="Times New Roman" pitchFamily="18" charset="0"/>
                        <a:cs typeface="Times New Roman" pitchFamily="18" charset="0"/>
                      </a:endParaRPr>
                    </a:p>
                  </a:txBody>
                  <a:tcPr/>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7,62</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FF0000"/>
                          </a:solidFill>
                          <a:latin typeface="Times New Roman" pitchFamily="18" charset="0"/>
                          <a:cs typeface="Times New Roman" pitchFamily="18" charset="0"/>
                        </a:rPr>
                        <a:t>7,29</a:t>
                      </a:r>
                      <a:endParaRPr lang="it-IT" sz="2000" b="1"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7,46</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7,64</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7,81</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7,54</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7,29</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7,40</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FF0000"/>
                          </a:solidFill>
                          <a:latin typeface="Times New Roman" pitchFamily="18" charset="0"/>
                          <a:cs typeface="Times New Roman" pitchFamily="18" charset="0"/>
                        </a:rPr>
                        <a:t>7,32</a:t>
                      </a:r>
                      <a:endParaRPr lang="it-IT" sz="2000" b="1"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7,40</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8,64</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8,73</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r>
              <a:tr h="378578">
                <a:tc>
                  <a:txBody>
                    <a:bodyPr/>
                    <a:lstStyle/>
                    <a:p>
                      <a:r>
                        <a:rPr lang="it-IT" sz="1800" dirty="0" smtClean="0">
                          <a:latin typeface="Times New Roman" pitchFamily="18" charset="0"/>
                          <a:cs typeface="Times New Roman" pitchFamily="18" charset="0"/>
                        </a:rPr>
                        <a:t>Cagli </a:t>
                      </a:r>
                      <a:endParaRPr lang="it-IT" sz="1800" dirty="0">
                        <a:latin typeface="Times New Roman" pitchFamily="18" charset="0"/>
                        <a:cs typeface="Times New Roman" pitchFamily="18" charset="0"/>
                      </a:endParaRPr>
                    </a:p>
                  </a:txBody>
                  <a:tcPr/>
                </a:tc>
                <a:tc>
                  <a:txBody>
                    <a:bodyPr/>
                    <a:lstStyle/>
                    <a:p>
                      <a:pPr algn="r" fontAlgn="b"/>
                      <a:r>
                        <a:rPr lang="it-IT" sz="2000" b="1" i="0" u="none" strike="noStrike" dirty="0" smtClean="0">
                          <a:solidFill>
                            <a:srgbClr val="FF0000"/>
                          </a:solidFill>
                          <a:latin typeface="Times New Roman" pitchFamily="18" charset="0"/>
                          <a:cs typeface="Times New Roman" pitchFamily="18" charset="0"/>
                        </a:rPr>
                        <a:t>7,08</a:t>
                      </a:r>
                      <a:endParaRPr lang="it-IT" sz="2000" b="1"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FF0000"/>
                          </a:solidFill>
                          <a:latin typeface="Times New Roman" pitchFamily="18" charset="0"/>
                          <a:cs typeface="Times New Roman" pitchFamily="18" charset="0"/>
                        </a:rPr>
                        <a:t>7,09</a:t>
                      </a:r>
                      <a:endParaRPr lang="it-IT" sz="2000" b="1"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FF0000"/>
                          </a:solidFill>
                          <a:latin typeface="Times New Roman" pitchFamily="18" charset="0"/>
                          <a:cs typeface="Times New Roman" pitchFamily="18" charset="0"/>
                        </a:rPr>
                        <a:t>6,98</a:t>
                      </a:r>
                      <a:endParaRPr lang="it-IT" sz="2000" b="1" i="0" u="none" strike="noStrike" dirty="0">
                        <a:solidFill>
                          <a:srgbClr val="FF0000"/>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7,18</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7,21</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7,56</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7,63</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7,25</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7,49</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7,23</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c>
                  <a:txBody>
                    <a:bodyPr/>
                    <a:lstStyle/>
                    <a:p>
                      <a:pPr algn="r" fontAlgn="b"/>
                      <a:r>
                        <a:rPr lang="it-IT" sz="2000" b="1" i="0" u="none" strike="noStrike" dirty="0" smtClean="0">
                          <a:solidFill>
                            <a:srgbClr val="0000FF"/>
                          </a:solidFill>
                          <a:latin typeface="Times New Roman" pitchFamily="18" charset="0"/>
                          <a:cs typeface="Times New Roman" pitchFamily="18" charset="0"/>
                        </a:rPr>
                        <a:t>8,68</a:t>
                      </a:r>
                      <a:endParaRPr lang="it-IT" sz="20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r" fontAlgn="b"/>
                      <a:r>
                        <a:rPr lang="it-IT" sz="2000" b="0" i="0" u="none" strike="noStrike" dirty="0" smtClean="0">
                          <a:solidFill>
                            <a:schemeClr val="tx1"/>
                          </a:solidFill>
                          <a:latin typeface="Times New Roman" pitchFamily="18" charset="0"/>
                          <a:cs typeface="Times New Roman" pitchFamily="18" charset="0"/>
                        </a:rPr>
                        <a:t>8,42</a:t>
                      </a:r>
                      <a:endParaRPr lang="it-IT" sz="2000" b="0" i="0" u="none" strike="noStrike" dirty="0">
                        <a:solidFill>
                          <a:schemeClr val="tx1"/>
                        </a:solidFill>
                        <a:latin typeface="Times New Roman" pitchFamily="18" charset="0"/>
                        <a:cs typeface="Times New Roman" pitchFamily="18"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59432"/>
            <a:ext cx="8229600" cy="1656184"/>
          </a:xfrm>
        </p:spPr>
        <p:txBody>
          <a:bodyPr>
            <a:noAutofit/>
          </a:bodyPr>
          <a:lstStyle/>
          <a:p>
            <a:pPr algn="l"/>
            <a:r>
              <a:rPr lang="it-IT" sz="2000" b="1" dirty="0" smtClean="0">
                <a:latin typeface="Times New Roman" pitchFamily="18" charset="0"/>
                <a:cs typeface="Times New Roman" pitchFamily="18" charset="0"/>
              </a:rPr>
              <a:t>Risultati prove </a:t>
            </a:r>
            <a:r>
              <a:rPr lang="it-IT" sz="2000" b="1" dirty="0" err="1" smtClean="0">
                <a:latin typeface="Times New Roman" pitchFamily="18" charset="0"/>
                <a:cs typeface="Times New Roman" pitchFamily="18" charset="0"/>
              </a:rPr>
              <a:t>quadrim</a:t>
            </a:r>
            <a:r>
              <a:rPr lang="it-IT" sz="2000" b="1" dirty="0" smtClean="0">
                <a:latin typeface="Times New Roman" pitchFamily="18" charset="0"/>
                <a:cs typeface="Times New Roman" pitchFamily="18" charset="0"/>
              </a:rPr>
              <a:t>. scuola secondaria di 1°grado. I Quadrimestre</a:t>
            </a:r>
            <a:endParaRPr lang="it-IT" sz="2000" b="1" dirty="0">
              <a:latin typeface="Times New Roman" pitchFamily="18" charset="0"/>
              <a:cs typeface="Times New Roman" pitchFamily="18" charset="0"/>
            </a:endParaRPr>
          </a:p>
        </p:txBody>
      </p:sp>
      <p:graphicFrame>
        <p:nvGraphicFramePr>
          <p:cNvPr id="4" name="Segnaposto contenuto 3"/>
          <p:cNvGraphicFramePr>
            <a:graphicFrameLocks noGrp="1"/>
          </p:cNvGraphicFramePr>
          <p:nvPr>
            <p:ph idx="1"/>
          </p:nvPr>
        </p:nvGraphicFramePr>
        <p:xfrm>
          <a:off x="323530" y="1600200"/>
          <a:ext cx="8424935" cy="1828800"/>
        </p:xfrm>
        <a:graphic>
          <a:graphicData uri="http://schemas.openxmlformats.org/drawingml/2006/table">
            <a:tbl>
              <a:tblPr firstRow="1" bandRow="1">
                <a:tableStyleId>{5C22544A-7EE6-4342-B048-85BDC9FD1C3A}</a:tableStyleId>
              </a:tblPr>
              <a:tblGrid>
                <a:gridCol w="1684987"/>
                <a:gridCol w="1684987"/>
                <a:gridCol w="1684987"/>
                <a:gridCol w="1684987"/>
                <a:gridCol w="1684987"/>
              </a:tblGrid>
              <a:tr h="308154">
                <a:tc>
                  <a:txBody>
                    <a:bodyPr/>
                    <a:lstStyle/>
                    <a:p>
                      <a:r>
                        <a:rPr lang="it-IT" dirty="0" smtClean="0"/>
                        <a:t>CLASSI  I MEDIE</a:t>
                      </a:r>
                      <a:endParaRPr lang="it-IT" dirty="0"/>
                    </a:p>
                  </a:txBody>
                  <a:tcPr/>
                </a:tc>
                <a:tc>
                  <a:txBody>
                    <a:bodyPr/>
                    <a:lstStyle/>
                    <a:p>
                      <a:pPr algn="ctr"/>
                      <a:r>
                        <a:rPr lang="it-IT" dirty="0" smtClean="0"/>
                        <a:t> ITALIANO</a:t>
                      </a:r>
                      <a:endParaRPr lang="it-IT" dirty="0"/>
                    </a:p>
                  </a:txBody>
                  <a:tcPr/>
                </a:tc>
                <a:tc>
                  <a:txBody>
                    <a:bodyPr/>
                    <a:lstStyle/>
                    <a:p>
                      <a:pPr algn="ctr"/>
                      <a:r>
                        <a:rPr lang="it-IT" dirty="0" smtClean="0"/>
                        <a:t> MATEMATICA</a:t>
                      </a:r>
                      <a:endParaRPr lang="it-IT" dirty="0"/>
                    </a:p>
                  </a:txBody>
                  <a:tcPr/>
                </a:tc>
                <a:tc>
                  <a:txBody>
                    <a:bodyPr/>
                    <a:lstStyle/>
                    <a:p>
                      <a:pPr algn="ctr"/>
                      <a:r>
                        <a:rPr lang="it-IT" dirty="0" smtClean="0"/>
                        <a:t> INGLESE</a:t>
                      </a:r>
                      <a:endParaRPr lang="it-IT" dirty="0"/>
                    </a:p>
                  </a:txBody>
                  <a:tcPr/>
                </a:tc>
                <a:tc>
                  <a:txBody>
                    <a:bodyPr/>
                    <a:lstStyle/>
                    <a:p>
                      <a:pPr algn="ctr"/>
                      <a:r>
                        <a:rPr lang="it-IT" dirty="0" smtClean="0"/>
                        <a:t> FRANCESE</a:t>
                      </a:r>
                      <a:endParaRPr lang="it-IT" dirty="0"/>
                    </a:p>
                  </a:txBody>
                  <a:tcPr/>
                </a:tc>
              </a:tr>
              <a:tr h="308154">
                <a:tc>
                  <a:txBody>
                    <a:bodyPr/>
                    <a:lstStyle/>
                    <a:p>
                      <a:r>
                        <a:rPr lang="it-IT" dirty="0" smtClean="0"/>
                        <a:t>I A</a:t>
                      </a:r>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08154">
                <a:tc>
                  <a:txBody>
                    <a:bodyPr/>
                    <a:lstStyle/>
                    <a:p>
                      <a:r>
                        <a:rPr lang="it-IT" dirty="0" smtClean="0"/>
                        <a:t>I B</a:t>
                      </a:r>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08154">
                <a:tc>
                  <a:txBody>
                    <a:bodyPr/>
                    <a:lstStyle/>
                    <a:p>
                      <a:r>
                        <a:rPr lang="it-IT" dirty="0" smtClean="0"/>
                        <a:t>I E</a:t>
                      </a:r>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08154">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r>
            </a:tbl>
          </a:graphicData>
        </a:graphic>
      </p:graphicFrame>
      <p:graphicFrame>
        <p:nvGraphicFramePr>
          <p:cNvPr id="5" name="Segnaposto contenuto 3"/>
          <p:cNvGraphicFramePr>
            <a:graphicFrameLocks noGrp="1"/>
          </p:cNvGraphicFramePr>
          <p:nvPr>
            <p:ph idx="1"/>
          </p:nvPr>
        </p:nvGraphicFramePr>
        <p:xfrm>
          <a:off x="323528" y="548680"/>
          <a:ext cx="8507285" cy="3202280"/>
        </p:xfrm>
        <a:graphic>
          <a:graphicData uri="http://schemas.openxmlformats.org/drawingml/2006/table">
            <a:tbl>
              <a:tblPr firstRow="1" bandRow="1">
                <a:tableStyleId>{5C22544A-7EE6-4342-B048-85BDC9FD1C3A}</a:tableStyleId>
              </a:tblPr>
              <a:tblGrid>
                <a:gridCol w="1728192"/>
                <a:gridCol w="1728192"/>
                <a:gridCol w="1647987"/>
                <a:gridCol w="1701457"/>
                <a:gridCol w="1701457"/>
              </a:tblGrid>
              <a:tr h="576064">
                <a:tc>
                  <a:txBody>
                    <a:bodyPr/>
                    <a:lstStyle/>
                    <a:p>
                      <a:r>
                        <a:rPr lang="it-IT" sz="1600" dirty="0" smtClean="0">
                          <a:latin typeface="Times New Roman" pitchFamily="18" charset="0"/>
                          <a:cs typeface="Times New Roman" pitchFamily="18" charset="0"/>
                        </a:rPr>
                        <a:t>CLASSI  I MEDIE</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ITALIANO</a:t>
                      </a:r>
                    </a:p>
                    <a:p>
                      <a:pPr algn="ctr"/>
                      <a:r>
                        <a:rPr lang="it-IT" sz="1600" dirty="0" smtClean="0">
                          <a:latin typeface="Times New Roman" pitchFamily="18" charset="0"/>
                          <a:cs typeface="Times New Roman" pitchFamily="18" charset="0"/>
                        </a:rPr>
                        <a:t>voto medio</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MATEMATICA</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INGLESE</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FRANCESE</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r>
              <a:tr h="450050">
                <a:tc>
                  <a:txBody>
                    <a:bodyPr/>
                    <a:lstStyle/>
                    <a:p>
                      <a:r>
                        <a:rPr lang="it-IT" sz="1600" b="0" dirty="0" smtClean="0">
                          <a:solidFill>
                            <a:schemeClr val="tx1"/>
                          </a:solidFill>
                          <a:latin typeface="Times New Roman" pitchFamily="18" charset="0"/>
                          <a:cs typeface="Times New Roman" pitchFamily="18" charset="0"/>
                        </a:rPr>
                        <a:t>I A fatto</a:t>
                      </a:r>
                      <a:endParaRPr lang="it-IT" sz="1600" b="0" dirty="0">
                        <a:solidFill>
                          <a:schemeClr val="tx1"/>
                        </a:solidFill>
                        <a:latin typeface="Times New Roman" pitchFamily="18" charset="0"/>
                        <a:cs typeface="Times New Roman" pitchFamily="18" charset="0"/>
                      </a:endParaRPr>
                    </a:p>
                  </a:txBody>
                  <a:tcPr/>
                </a:tc>
                <a:tc>
                  <a:txBody>
                    <a:bodyPr/>
                    <a:lstStyle/>
                    <a:p>
                      <a:pPr algn="l"/>
                      <a:r>
                        <a:rPr lang="it-IT" sz="1600" b="0" dirty="0" smtClean="0">
                          <a:solidFill>
                            <a:schemeClr val="tx1"/>
                          </a:solidFill>
                          <a:latin typeface="Times New Roman" pitchFamily="18" charset="0"/>
                          <a:cs typeface="Times New Roman" pitchFamily="18" charset="0"/>
                        </a:rPr>
                        <a:t>      8,15</a:t>
                      </a:r>
                      <a:r>
                        <a:rPr lang="it-IT" sz="1600" b="0" baseline="0" dirty="0" smtClean="0">
                          <a:solidFill>
                            <a:schemeClr val="tx1"/>
                          </a:solidFill>
                          <a:latin typeface="Times New Roman" pitchFamily="18" charset="0"/>
                          <a:cs typeface="Times New Roman" pitchFamily="18" charset="0"/>
                        </a:rPr>
                        <a:t> </a:t>
                      </a:r>
                      <a:r>
                        <a:rPr lang="it-IT" sz="1600" b="0" dirty="0" smtClean="0">
                          <a:solidFill>
                            <a:schemeClr val="tx1"/>
                          </a:solidFill>
                          <a:latin typeface="Times New Roman" pitchFamily="18" charset="0"/>
                          <a:cs typeface="Times New Roman" pitchFamily="18" charset="0"/>
                        </a:rPr>
                        <a:t>(</a:t>
                      </a:r>
                      <a:r>
                        <a:rPr lang="it-IT" sz="1600" b="0" baseline="0" dirty="0" smtClean="0">
                          <a:solidFill>
                            <a:schemeClr val="tx1"/>
                          </a:solidFill>
                          <a:latin typeface="Times New Roman" pitchFamily="18" charset="0"/>
                          <a:cs typeface="Times New Roman" pitchFamily="18" charset="0"/>
                        </a:rPr>
                        <a:t> </a:t>
                      </a:r>
                      <a:r>
                        <a:rPr lang="it-IT" sz="1600" b="0" dirty="0" err="1" smtClean="0">
                          <a:solidFill>
                            <a:schemeClr val="tx1"/>
                          </a:solidFill>
                          <a:latin typeface="Times New Roman" pitchFamily="18" charset="0"/>
                          <a:cs typeface="Times New Roman" pitchFamily="18" charset="0"/>
                        </a:rPr>
                        <a:t>insuff</a:t>
                      </a:r>
                      <a:r>
                        <a:rPr lang="it-IT" sz="1600" b="0" dirty="0" smtClean="0">
                          <a:solidFill>
                            <a:schemeClr val="tx1"/>
                          </a:solidFill>
                          <a:latin typeface="Times New Roman" pitchFamily="18" charset="0"/>
                          <a:cs typeface="Times New Roman" pitchFamily="18" charset="0"/>
                        </a:rPr>
                        <a:t>.2)</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0" dirty="0" smtClean="0">
                          <a:solidFill>
                            <a:schemeClr val="tx1"/>
                          </a:solidFill>
                          <a:latin typeface="Times New Roman" pitchFamily="18" charset="0"/>
                          <a:cs typeface="Times New Roman" pitchFamily="18" charset="0"/>
                        </a:rPr>
                        <a:t>       8,00</a:t>
                      </a:r>
                      <a:r>
                        <a:rPr lang="it-IT" sz="1600" b="0" baseline="0" dirty="0" smtClean="0">
                          <a:solidFill>
                            <a:schemeClr val="tx1"/>
                          </a:solidFill>
                          <a:latin typeface="Times New Roman" pitchFamily="18" charset="0"/>
                          <a:cs typeface="Times New Roman" pitchFamily="18" charset="0"/>
                        </a:rPr>
                        <a:t> </a:t>
                      </a:r>
                      <a:r>
                        <a:rPr lang="it-IT" sz="1600" b="0" dirty="0" smtClean="0">
                          <a:solidFill>
                            <a:schemeClr val="tx1"/>
                          </a:solidFill>
                          <a:latin typeface="Times New Roman" pitchFamily="18" charset="0"/>
                          <a:cs typeface="Times New Roman" pitchFamily="18" charset="0"/>
                        </a:rPr>
                        <a:t>(</a:t>
                      </a:r>
                      <a:r>
                        <a:rPr lang="it-IT" sz="1600" b="0" dirty="0" err="1" smtClean="0">
                          <a:solidFill>
                            <a:schemeClr val="tx1"/>
                          </a:solidFill>
                          <a:latin typeface="Times New Roman" pitchFamily="18" charset="0"/>
                          <a:cs typeface="Times New Roman" pitchFamily="18" charset="0"/>
                        </a:rPr>
                        <a:t>ins</a:t>
                      </a:r>
                      <a:r>
                        <a:rPr lang="it-IT" sz="1600" b="0" dirty="0" smtClean="0">
                          <a:solidFill>
                            <a:schemeClr val="tx1"/>
                          </a:solidFill>
                          <a:latin typeface="Times New Roman" pitchFamily="18" charset="0"/>
                          <a:cs typeface="Times New Roman" pitchFamily="18" charset="0"/>
                        </a:rPr>
                        <a:t> 0)</a:t>
                      </a:r>
                      <a:endParaRPr lang="it-IT" sz="1600" b="0" dirty="0">
                        <a:solidFill>
                          <a:schemeClr val="tx1"/>
                        </a:solidFill>
                        <a:latin typeface="Times New Roman" pitchFamily="18" charset="0"/>
                        <a:cs typeface="Times New Roman" pitchFamily="18" charset="0"/>
                      </a:endParaRPr>
                    </a:p>
                  </a:txBody>
                  <a:tcPr/>
                </a:tc>
                <a:tc>
                  <a:txBody>
                    <a:bodyPr/>
                    <a:lstStyle/>
                    <a:p>
                      <a:pPr algn="ctr"/>
                      <a:r>
                        <a:rPr lang="it-IT" sz="1600" b="0" dirty="0" smtClean="0">
                          <a:solidFill>
                            <a:schemeClr val="tx1"/>
                          </a:solidFill>
                          <a:latin typeface="Times New Roman" pitchFamily="18" charset="0"/>
                          <a:cs typeface="Times New Roman" pitchFamily="18" charset="0"/>
                        </a:rPr>
                        <a:t>7,00 (</a:t>
                      </a:r>
                      <a:r>
                        <a:rPr lang="it-IT" sz="1600" b="0" dirty="0" err="1" smtClean="0">
                          <a:solidFill>
                            <a:schemeClr val="tx1"/>
                          </a:solidFill>
                          <a:latin typeface="Times New Roman" pitchFamily="18" charset="0"/>
                          <a:cs typeface="Times New Roman" pitchFamily="18" charset="0"/>
                        </a:rPr>
                        <a:t>ins</a:t>
                      </a:r>
                      <a:r>
                        <a:rPr lang="it-IT" sz="1600" b="0" dirty="0" smtClean="0">
                          <a:solidFill>
                            <a:schemeClr val="tx1"/>
                          </a:solidFill>
                          <a:latin typeface="Times New Roman" pitchFamily="18" charset="0"/>
                          <a:cs typeface="Times New Roman" pitchFamily="18" charset="0"/>
                        </a:rPr>
                        <a:t>.</a:t>
                      </a:r>
                      <a:r>
                        <a:rPr lang="it-IT" sz="1600" b="0" baseline="0" dirty="0" smtClean="0">
                          <a:solidFill>
                            <a:schemeClr val="tx1"/>
                          </a:solidFill>
                          <a:latin typeface="Times New Roman" pitchFamily="18" charset="0"/>
                          <a:cs typeface="Times New Roman" pitchFamily="18" charset="0"/>
                        </a:rPr>
                        <a:t> 3)</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0" dirty="0" smtClean="0">
                          <a:solidFill>
                            <a:schemeClr val="tx1"/>
                          </a:solidFill>
                          <a:latin typeface="Times New Roman" pitchFamily="18" charset="0"/>
                          <a:cs typeface="Times New Roman" pitchFamily="18" charset="0"/>
                        </a:rPr>
                        <a:t>    8,1(</a:t>
                      </a:r>
                      <a:r>
                        <a:rPr lang="it-IT" sz="1600" b="0" dirty="0" err="1" smtClean="0">
                          <a:solidFill>
                            <a:schemeClr val="tx1"/>
                          </a:solidFill>
                          <a:latin typeface="Times New Roman" pitchFamily="18" charset="0"/>
                          <a:cs typeface="Times New Roman" pitchFamily="18" charset="0"/>
                        </a:rPr>
                        <a:t>insuff</a:t>
                      </a:r>
                      <a:r>
                        <a:rPr lang="it-IT" sz="1600" b="0" dirty="0" smtClean="0">
                          <a:solidFill>
                            <a:schemeClr val="tx1"/>
                          </a:solidFill>
                          <a:latin typeface="Times New Roman" pitchFamily="18" charset="0"/>
                          <a:cs typeface="Times New Roman" pitchFamily="18" charset="0"/>
                        </a:rPr>
                        <a:t>.2)</a:t>
                      </a:r>
                      <a:endParaRPr lang="it-IT" sz="1600" b="0" dirty="0">
                        <a:solidFill>
                          <a:schemeClr val="tx1"/>
                        </a:solidFill>
                        <a:latin typeface="Times New Roman" pitchFamily="18" charset="0"/>
                        <a:cs typeface="Times New Roman" pitchFamily="18" charset="0"/>
                      </a:endParaRPr>
                    </a:p>
                  </a:txBody>
                  <a:tcPr/>
                </a:tc>
              </a:tr>
              <a:tr h="450050">
                <a:tc>
                  <a:txBody>
                    <a:bodyPr/>
                    <a:lstStyle/>
                    <a:p>
                      <a:r>
                        <a:rPr lang="it-IT" sz="1600" b="0" dirty="0" smtClean="0">
                          <a:latin typeface="Times New Roman" pitchFamily="18" charset="0"/>
                          <a:cs typeface="Times New Roman" pitchFamily="18" charset="0"/>
                        </a:rPr>
                        <a:t>I B fatto</a:t>
                      </a:r>
                      <a:endParaRPr lang="it-IT" sz="1600" b="0" dirty="0">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a:t>
                      </a:r>
                      <a:r>
                        <a:rPr lang="it-IT" sz="1600" b="0" dirty="0" smtClean="0">
                          <a:solidFill>
                            <a:srgbClr val="FF0000"/>
                          </a:solidFill>
                          <a:latin typeface="Times New Roman" pitchFamily="18" charset="0"/>
                          <a:cs typeface="Times New Roman" pitchFamily="18" charset="0"/>
                        </a:rPr>
                        <a:t>7,5</a:t>
                      </a:r>
                      <a:r>
                        <a:rPr lang="it-IT" sz="1600" b="0" baseline="0" dirty="0" smtClean="0">
                          <a:solidFill>
                            <a:srgbClr val="FF0000"/>
                          </a:solidFill>
                          <a:latin typeface="Times New Roman" pitchFamily="18" charset="0"/>
                          <a:cs typeface="Times New Roman" pitchFamily="18" charset="0"/>
                        </a:rPr>
                        <a:t> (</a:t>
                      </a:r>
                      <a:r>
                        <a:rPr lang="it-IT" sz="1600" b="0" baseline="0" dirty="0" err="1" smtClean="0">
                          <a:solidFill>
                            <a:srgbClr val="FF0000"/>
                          </a:solidFill>
                          <a:latin typeface="Times New Roman" pitchFamily="18" charset="0"/>
                          <a:cs typeface="Times New Roman" pitchFamily="18" charset="0"/>
                        </a:rPr>
                        <a:t>insuff</a:t>
                      </a:r>
                      <a:r>
                        <a:rPr lang="it-IT" sz="1600" b="0" baseline="0" dirty="0" smtClean="0">
                          <a:solidFill>
                            <a:srgbClr val="FF0000"/>
                          </a:solidFill>
                          <a:latin typeface="Times New Roman" pitchFamily="18" charset="0"/>
                          <a:cs typeface="Times New Roman" pitchFamily="18" charset="0"/>
                        </a:rPr>
                        <a:t>. 3)</a:t>
                      </a:r>
                      <a:endParaRPr lang="it-IT" sz="1600" b="0" dirty="0">
                        <a:solidFill>
                          <a:srgbClr val="FF0000"/>
                        </a:solidFill>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a:t>
                      </a:r>
                      <a:r>
                        <a:rPr lang="it-IT" sz="1600" b="0" baseline="0" dirty="0" smtClean="0">
                          <a:latin typeface="Times New Roman" pitchFamily="18" charset="0"/>
                          <a:cs typeface="Times New Roman" pitchFamily="18" charset="0"/>
                        </a:rPr>
                        <a:t>     8,25 (ins1 )</a:t>
                      </a:r>
                      <a:endParaRPr lang="it-IT" sz="1600" b="0" dirty="0">
                        <a:latin typeface="Times New Roman" pitchFamily="18" charset="0"/>
                        <a:cs typeface="Times New Roman" pitchFamily="18" charset="0"/>
                      </a:endParaRPr>
                    </a:p>
                  </a:txBody>
                  <a:tcPr/>
                </a:tc>
                <a:tc>
                  <a:txBody>
                    <a:bodyPr/>
                    <a:lstStyle/>
                    <a:p>
                      <a:pPr algn="ctr"/>
                      <a:r>
                        <a:rPr lang="it-IT" sz="1600" b="0" dirty="0" smtClean="0">
                          <a:latin typeface="Times New Roman" pitchFamily="18" charset="0"/>
                          <a:cs typeface="Times New Roman" pitchFamily="18" charset="0"/>
                        </a:rPr>
                        <a:t>7,00 (</a:t>
                      </a:r>
                      <a:r>
                        <a:rPr lang="it-IT" sz="1600" b="0" dirty="0" err="1" smtClean="0">
                          <a:latin typeface="Times New Roman" pitchFamily="18" charset="0"/>
                          <a:cs typeface="Times New Roman" pitchFamily="18" charset="0"/>
                        </a:rPr>
                        <a:t>ins</a:t>
                      </a:r>
                      <a:r>
                        <a:rPr lang="it-IT" sz="1600" b="0" dirty="0" smtClean="0">
                          <a:latin typeface="Times New Roman" pitchFamily="18" charset="0"/>
                          <a:cs typeface="Times New Roman" pitchFamily="18" charset="0"/>
                        </a:rPr>
                        <a:t>. 3)</a:t>
                      </a:r>
                      <a:endParaRPr lang="it-IT" sz="1600" b="0" dirty="0">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8,05(</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.2)</a:t>
                      </a:r>
                      <a:endParaRPr lang="it-IT" sz="1600" b="0" dirty="0">
                        <a:latin typeface="Times New Roman" pitchFamily="18" charset="0"/>
                        <a:cs typeface="Times New Roman" pitchFamily="18" charset="0"/>
                      </a:endParaRPr>
                    </a:p>
                  </a:txBody>
                  <a:tcPr/>
                </a:tc>
              </a:tr>
              <a:tr h="450050">
                <a:tc>
                  <a:txBody>
                    <a:bodyPr/>
                    <a:lstStyle/>
                    <a:p>
                      <a:r>
                        <a:rPr lang="it-IT" sz="1600" b="0" dirty="0" smtClean="0">
                          <a:latin typeface="Times New Roman" pitchFamily="18" charset="0"/>
                          <a:cs typeface="Times New Roman" pitchFamily="18" charset="0"/>
                        </a:rPr>
                        <a:t>I C fatto</a:t>
                      </a:r>
                      <a:endParaRPr lang="it-IT" sz="1600" b="0" dirty="0">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8,00 (</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 4)</a:t>
                      </a:r>
                      <a:endParaRPr lang="it-IT" sz="1600" b="0" dirty="0">
                        <a:latin typeface="Times New Roman" pitchFamily="18" charset="0"/>
                        <a:cs typeface="Times New Roman" pitchFamily="18" charset="0"/>
                      </a:endParaRPr>
                    </a:p>
                  </a:txBody>
                  <a:tcPr/>
                </a:tc>
                <a:tc>
                  <a:txBody>
                    <a:bodyPr/>
                    <a:lstStyle/>
                    <a:p>
                      <a:pPr algn="ctr"/>
                      <a:r>
                        <a:rPr lang="it-IT" sz="1600" b="1" dirty="0" smtClean="0">
                          <a:solidFill>
                            <a:srgbClr val="FF0000"/>
                          </a:solidFill>
                          <a:latin typeface="Times New Roman" pitchFamily="18" charset="0"/>
                          <a:cs typeface="Times New Roman" pitchFamily="18" charset="0"/>
                        </a:rPr>
                        <a:t>   </a:t>
                      </a:r>
                      <a:r>
                        <a:rPr lang="it-IT" sz="1600" b="0" dirty="0" smtClean="0">
                          <a:solidFill>
                            <a:srgbClr val="FF0000"/>
                          </a:solidFill>
                          <a:latin typeface="Times New Roman" pitchFamily="18" charset="0"/>
                          <a:cs typeface="Times New Roman" pitchFamily="18" charset="0"/>
                        </a:rPr>
                        <a:t>7,25</a:t>
                      </a:r>
                      <a:r>
                        <a:rPr lang="it-IT" sz="1600" b="1" dirty="0" smtClean="0">
                          <a:solidFill>
                            <a:srgbClr val="FF0000"/>
                          </a:solidFill>
                          <a:latin typeface="Times New Roman" pitchFamily="18" charset="0"/>
                          <a:cs typeface="Times New Roman" pitchFamily="18" charset="0"/>
                        </a:rPr>
                        <a:t> </a:t>
                      </a:r>
                      <a:r>
                        <a:rPr lang="it-IT" sz="1600" b="0" dirty="0" smtClean="0">
                          <a:solidFill>
                            <a:srgbClr val="FF0000"/>
                          </a:solidFill>
                          <a:latin typeface="Times New Roman" pitchFamily="18" charset="0"/>
                          <a:cs typeface="Times New Roman" pitchFamily="18" charset="0"/>
                        </a:rPr>
                        <a:t>(</a:t>
                      </a:r>
                      <a:r>
                        <a:rPr lang="it-IT" sz="1600" b="0" dirty="0" err="1" smtClean="0">
                          <a:solidFill>
                            <a:srgbClr val="FF0000"/>
                          </a:solidFill>
                          <a:latin typeface="Times New Roman" pitchFamily="18" charset="0"/>
                          <a:cs typeface="Times New Roman" pitchFamily="18" charset="0"/>
                        </a:rPr>
                        <a:t>ins</a:t>
                      </a:r>
                      <a:r>
                        <a:rPr lang="it-IT" sz="1600" b="0" dirty="0" smtClean="0">
                          <a:solidFill>
                            <a:srgbClr val="FF0000"/>
                          </a:solidFill>
                          <a:latin typeface="Times New Roman" pitchFamily="18" charset="0"/>
                          <a:cs typeface="Times New Roman" pitchFamily="18" charset="0"/>
                        </a:rPr>
                        <a:t>. 4)</a:t>
                      </a:r>
                      <a:endParaRPr lang="it-IT" sz="1600" b="0" dirty="0">
                        <a:solidFill>
                          <a:srgbClr val="FF0000"/>
                        </a:solidFill>
                        <a:latin typeface="Times New Roman" pitchFamily="18" charset="0"/>
                        <a:cs typeface="Times New Roman" pitchFamily="18" charset="0"/>
                      </a:endParaRPr>
                    </a:p>
                  </a:txBody>
                  <a:tcPr/>
                </a:tc>
                <a:tc>
                  <a:txBody>
                    <a:bodyPr/>
                    <a:lstStyle/>
                    <a:p>
                      <a:pPr algn="ctr"/>
                      <a:r>
                        <a:rPr lang="it-IT" sz="1600" b="0" dirty="0" smtClean="0">
                          <a:solidFill>
                            <a:srgbClr val="FF0000"/>
                          </a:solidFill>
                          <a:latin typeface="Times New Roman" pitchFamily="18" charset="0"/>
                          <a:cs typeface="Times New Roman" pitchFamily="18" charset="0"/>
                        </a:rPr>
                        <a:t>6,52 (</a:t>
                      </a:r>
                      <a:r>
                        <a:rPr lang="it-IT" sz="1600" b="0" dirty="0" err="1" smtClean="0">
                          <a:solidFill>
                            <a:srgbClr val="FF0000"/>
                          </a:solidFill>
                          <a:latin typeface="Times New Roman" pitchFamily="18" charset="0"/>
                          <a:cs typeface="Times New Roman" pitchFamily="18" charset="0"/>
                        </a:rPr>
                        <a:t>ins</a:t>
                      </a:r>
                      <a:r>
                        <a:rPr lang="it-IT" sz="1600" b="0" dirty="0" smtClean="0">
                          <a:solidFill>
                            <a:srgbClr val="FF0000"/>
                          </a:solidFill>
                          <a:latin typeface="Times New Roman" pitchFamily="18" charset="0"/>
                          <a:cs typeface="Times New Roman" pitchFamily="18" charset="0"/>
                        </a:rPr>
                        <a:t>.7)</a:t>
                      </a:r>
                      <a:endParaRPr lang="it-IT" sz="1600" b="0" dirty="0">
                        <a:solidFill>
                          <a:srgbClr val="FF0000"/>
                        </a:solidFill>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7,88</a:t>
                      </a:r>
                      <a:r>
                        <a:rPr lang="it-IT" sz="1600" b="0" baseline="0" dirty="0" smtClean="0">
                          <a:latin typeface="Times New Roman" pitchFamily="18" charset="0"/>
                          <a:cs typeface="Times New Roman" pitchFamily="18" charset="0"/>
                        </a:rPr>
                        <a:t> (</a:t>
                      </a:r>
                      <a:r>
                        <a:rPr lang="it-IT" sz="1600" b="0" baseline="0" dirty="0" err="1" smtClean="0">
                          <a:latin typeface="Times New Roman" pitchFamily="18" charset="0"/>
                          <a:cs typeface="Times New Roman" pitchFamily="18" charset="0"/>
                        </a:rPr>
                        <a:t>insuff</a:t>
                      </a:r>
                      <a:r>
                        <a:rPr lang="it-IT" sz="1600" b="0" baseline="0" dirty="0" smtClean="0">
                          <a:latin typeface="Times New Roman" pitchFamily="18" charset="0"/>
                          <a:cs typeface="Times New Roman" pitchFamily="18" charset="0"/>
                        </a:rPr>
                        <a:t>.0)</a:t>
                      </a:r>
                      <a:endParaRPr lang="it-IT" sz="1600" b="0" dirty="0">
                        <a:latin typeface="Times New Roman" pitchFamily="18" charset="0"/>
                        <a:cs typeface="Times New Roman" pitchFamily="18" charset="0"/>
                      </a:endParaRPr>
                    </a:p>
                  </a:txBody>
                  <a:tcPr/>
                </a:tc>
              </a:tr>
              <a:tr h="450050">
                <a:tc>
                  <a:txBody>
                    <a:bodyPr/>
                    <a:lstStyle/>
                    <a:p>
                      <a:r>
                        <a:rPr lang="it-IT" sz="1600" b="0" dirty="0" smtClean="0">
                          <a:solidFill>
                            <a:schemeClr val="tx1"/>
                          </a:solidFill>
                          <a:latin typeface="Times New Roman" pitchFamily="18" charset="0"/>
                          <a:cs typeface="Times New Roman" pitchFamily="18" charset="0"/>
                        </a:rPr>
                        <a:t>I E fatto</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1" dirty="0" smtClean="0">
                          <a:solidFill>
                            <a:srgbClr val="0000FF"/>
                          </a:solidFill>
                          <a:latin typeface="Times New Roman" pitchFamily="18" charset="0"/>
                          <a:cs typeface="Times New Roman" pitchFamily="18" charset="0"/>
                        </a:rPr>
                        <a:t>     </a:t>
                      </a:r>
                      <a:r>
                        <a:rPr lang="it-IT" sz="1600" b="0" dirty="0" smtClean="0">
                          <a:solidFill>
                            <a:schemeClr val="tx1"/>
                          </a:solidFill>
                          <a:latin typeface="Times New Roman" pitchFamily="18" charset="0"/>
                          <a:cs typeface="Times New Roman" pitchFamily="18" charset="0"/>
                        </a:rPr>
                        <a:t>7,96 (</a:t>
                      </a:r>
                      <a:r>
                        <a:rPr lang="it-IT" sz="1600" b="0" dirty="0" err="1" smtClean="0">
                          <a:solidFill>
                            <a:schemeClr val="tx1"/>
                          </a:solidFill>
                          <a:latin typeface="Times New Roman" pitchFamily="18" charset="0"/>
                          <a:cs typeface="Times New Roman" pitchFamily="18" charset="0"/>
                        </a:rPr>
                        <a:t>insuff</a:t>
                      </a:r>
                      <a:r>
                        <a:rPr lang="it-IT" sz="1600" b="0" dirty="0" smtClean="0">
                          <a:solidFill>
                            <a:schemeClr val="tx1"/>
                          </a:solidFill>
                          <a:latin typeface="Times New Roman" pitchFamily="18" charset="0"/>
                          <a:cs typeface="Times New Roman" pitchFamily="18" charset="0"/>
                        </a:rPr>
                        <a:t>.</a:t>
                      </a:r>
                      <a:r>
                        <a:rPr lang="it-IT" sz="1600" b="0" baseline="0" dirty="0" smtClean="0">
                          <a:solidFill>
                            <a:schemeClr val="tx1"/>
                          </a:solidFill>
                          <a:latin typeface="Times New Roman" pitchFamily="18" charset="0"/>
                          <a:cs typeface="Times New Roman" pitchFamily="18" charset="0"/>
                        </a:rPr>
                        <a:t> 1)</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8,1 (</a:t>
                      </a:r>
                      <a:r>
                        <a:rPr lang="it-IT" sz="1600" b="0" dirty="0" err="1" smtClean="0">
                          <a:latin typeface="Times New Roman" pitchFamily="18" charset="0"/>
                          <a:cs typeface="Times New Roman" pitchFamily="18" charset="0"/>
                        </a:rPr>
                        <a:t>ins</a:t>
                      </a:r>
                      <a:r>
                        <a:rPr lang="it-IT" sz="1600" b="0" dirty="0" smtClean="0">
                          <a:latin typeface="Times New Roman" pitchFamily="18" charset="0"/>
                          <a:cs typeface="Times New Roman" pitchFamily="18" charset="0"/>
                        </a:rPr>
                        <a:t>.1)</a:t>
                      </a:r>
                      <a:endParaRPr lang="it-IT" sz="1600" b="0" dirty="0">
                        <a:latin typeface="Times New Roman" pitchFamily="18" charset="0"/>
                        <a:cs typeface="Times New Roman" pitchFamily="18" charset="0"/>
                      </a:endParaRPr>
                    </a:p>
                  </a:txBody>
                  <a:tcPr/>
                </a:tc>
                <a:tc>
                  <a:txBody>
                    <a:bodyPr/>
                    <a:lstStyle/>
                    <a:p>
                      <a:pPr algn="ctr"/>
                      <a:r>
                        <a:rPr lang="it-IT" sz="1600" b="0" dirty="0" smtClean="0">
                          <a:solidFill>
                            <a:schemeClr val="tx1"/>
                          </a:solidFill>
                          <a:latin typeface="Times New Roman" pitchFamily="18" charset="0"/>
                          <a:cs typeface="Times New Roman" pitchFamily="18" charset="0"/>
                        </a:rPr>
                        <a:t>   7,5</a:t>
                      </a:r>
                      <a:r>
                        <a:rPr lang="it-IT" sz="1600" b="0" baseline="0" dirty="0" smtClean="0">
                          <a:solidFill>
                            <a:schemeClr val="tx1"/>
                          </a:solidFill>
                          <a:latin typeface="Times New Roman" pitchFamily="18" charset="0"/>
                          <a:cs typeface="Times New Roman" pitchFamily="18" charset="0"/>
                        </a:rPr>
                        <a:t> </a:t>
                      </a:r>
                      <a:r>
                        <a:rPr lang="it-IT" sz="1600" b="0" dirty="0" smtClean="0">
                          <a:latin typeface="Times New Roman" pitchFamily="18" charset="0"/>
                          <a:cs typeface="Times New Roman" pitchFamily="18" charset="0"/>
                        </a:rPr>
                        <a:t>(</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.1)</a:t>
                      </a:r>
                      <a:endParaRPr lang="it-IT" sz="1600" b="0" dirty="0">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a:t>
                      </a:r>
                      <a:r>
                        <a:rPr lang="it-IT" sz="1600" b="0" baseline="0" dirty="0" smtClean="0">
                          <a:latin typeface="Times New Roman" pitchFamily="18" charset="0"/>
                          <a:cs typeface="Times New Roman" pitchFamily="18" charset="0"/>
                        </a:rPr>
                        <a:t>    8,1 </a:t>
                      </a:r>
                      <a:r>
                        <a:rPr lang="it-IT" sz="1600" b="0" dirty="0" smtClean="0">
                          <a:latin typeface="Times New Roman" pitchFamily="18" charset="0"/>
                          <a:cs typeface="Times New Roman" pitchFamily="18" charset="0"/>
                        </a:rPr>
                        <a:t>(</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.2)</a:t>
                      </a:r>
                      <a:endParaRPr lang="it-IT" sz="1600" b="0" dirty="0">
                        <a:latin typeface="Times New Roman" pitchFamily="18" charset="0"/>
                        <a:cs typeface="Times New Roman" pitchFamily="18" charset="0"/>
                      </a:endParaRPr>
                    </a:p>
                  </a:txBody>
                  <a:tcPr/>
                </a:tc>
              </a:tr>
              <a:tr h="450050">
                <a:tc>
                  <a:txBody>
                    <a:bodyPr/>
                    <a:lstStyle/>
                    <a:p>
                      <a:r>
                        <a:rPr lang="it-IT" sz="1600" b="0" dirty="0" smtClean="0">
                          <a:latin typeface="Times New Roman" pitchFamily="18" charset="0"/>
                          <a:cs typeface="Times New Roman" pitchFamily="18" charset="0"/>
                        </a:rPr>
                        <a:t>Voto medio</a:t>
                      </a:r>
                      <a:endParaRPr lang="it-IT" sz="1600" b="0" dirty="0">
                        <a:latin typeface="Times New Roman" pitchFamily="18" charset="0"/>
                        <a:cs typeface="Times New Roman" pitchFamily="18" charset="0"/>
                      </a:endParaRPr>
                    </a:p>
                  </a:txBody>
                  <a:tcPr/>
                </a:tc>
                <a:tc>
                  <a:txBody>
                    <a:bodyPr/>
                    <a:lstStyle/>
                    <a:p>
                      <a:r>
                        <a:rPr lang="it-IT" sz="1600" b="1" dirty="0" smtClean="0">
                          <a:latin typeface="Times New Roman" pitchFamily="18" charset="0"/>
                          <a:cs typeface="Times New Roman" pitchFamily="18" charset="0"/>
                        </a:rPr>
                        <a:t>      7,90 (</a:t>
                      </a:r>
                      <a:r>
                        <a:rPr lang="it-IT" sz="1600" b="1" dirty="0" err="1" smtClean="0">
                          <a:latin typeface="Times New Roman" pitchFamily="18" charset="0"/>
                          <a:cs typeface="Times New Roman" pitchFamily="18" charset="0"/>
                        </a:rPr>
                        <a:t>ins</a:t>
                      </a:r>
                      <a:r>
                        <a:rPr lang="it-IT" sz="1600" b="1" dirty="0" smtClean="0">
                          <a:latin typeface="Times New Roman" pitchFamily="18" charset="0"/>
                          <a:cs typeface="Times New Roman" pitchFamily="18" charset="0"/>
                        </a:rPr>
                        <a:t>. 10)</a:t>
                      </a:r>
                      <a:endParaRPr lang="it-IT"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600" b="1" dirty="0" smtClean="0">
                          <a:latin typeface="Times New Roman" pitchFamily="18" charset="0"/>
                          <a:cs typeface="Times New Roman" pitchFamily="18" charset="0"/>
                        </a:rPr>
                        <a:t>     7,90 (</a:t>
                      </a:r>
                      <a:r>
                        <a:rPr lang="it-IT" sz="1600" b="1" dirty="0" err="1" smtClean="0">
                          <a:latin typeface="Times New Roman" pitchFamily="18" charset="0"/>
                          <a:cs typeface="Times New Roman" pitchFamily="18" charset="0"/>
                        </a:rPr>
                        <a:t>ins</a:t>
                      </a:r>
                      <a:r>
                        <a:rPr lang="it-IT" sz="1600" b="1" dirty="0" smtClean="0">
                          <a:latin typeface="Times New Roman" pitchFamily="18" charset="0"/>
                          <a:cs typeface="Times New Roman" pitchFamily="18" charset="0"/>
                        </a:rPr>
                        <a:t>. 6)</a:t>
                      </a:r>
                    </a:p>
                    <a:p>
                      <a:endParaRPr lang="it-IT" sz="1600" b="1" dirty="0">
                        <a:latin typeface="Times New Roman" pitchFamily="18" charset="0"/>
                        <a:cs typeface="Times New Roman" pitchFamily="18" charset="0"/>
                      </a:endParaRPr>
                    </a:p>
                  </a:txBody>
                  <a:tcPr/>
                </a:tc>
                <a:tc>
                  <a:txBody>
                    <a:bodyPr/>
                    <a:lstStyle/>
                    <a:p>
                      <a:pPr algn="ctr"/>
                      <a:r>
                        <a:rPr lang="it-IT" sz="1600" b="1" dirty="0" smtClean="0">
                          <a:solidFill>
                            <a:srgbClr val="FF0000"/>
                          </a:solidFill>
                          <a:latin typeface="Times New Roman" pitchFamily="18" charset="0"/>
                          <a:cs typeface="Times New Roman" pitchFamily="18" charset="0"/>
                        </a:rPr>
                        <a:t>7,01 (</a:t>
                      </a:r>
                      <a:r>
                        <a:rPr lang="it-IT" sz="1600" b="1" dirty="0" err="1" smtClean="0">
                          <a:solidFill>
                            <a:srgbClr val="FF0000"/>
                          </a:solidFill>
                          <a:latin typeface="Times New Roman" pitchFamily="18" charset="0"/>
                          <a:cs typeface="Times New Roman" pitchFamily="18" charset="0"/>
                        </a:rPr>
                        <a:t>ins</a:t>
                      </a:r>
                      <a:r>
                        <a:rPr lang="it-IT" sz="1600" b="1" dirty="0" smtClean="0">
                          <a:solidFill>
                            <a:srgbClr val="FF0000"/>
                          </a:solidFill>
                          <a:latin typeface="Times New Roman" pitchFamily="18" charset="0"/>
                          <a:cs typeface="Times New Roman" pitchFamily="18" charset="0"/>
                        </a:rPr>
                        <a:t>.14)</a:t>
                      </a:r>
                      <a:endParaRPr lang="it-IT" sz="1600" b="1" dirty="0">
                        <a:solidFill>
                          <a:srgbClr val="FF0000"/>
                        </a:solidFill>
                        <a:latin typeface="Times New Roman" pitchFamily="18" charset="0"/>
                        <a:cs typeface="Times New Roman" pitchFamily="18" charset="0"/>
                      </a:endParaRPr>
                    </a:p>
                  </a:txBody>
                  <a:tcPr/>
                </a:tc>
                <a:tc>
                  <a:txBody>
                    <a:bodyPr/>
                    <a:lstStyle/>
                    <a:p>
                      <a:r>
                        <a:rPr lang="it-IT" sz="1600" b="1" dirty="0" smtClean="0">
                          <a:solidFill>
                            <a:srgbClr val="0000FF"/>
                          </a:solidFill>
                          <a:latin typeface="Times New Roman" pitchFamily="18" charset="0"/>
                          <a:cs typeface="Times New Roman" pitchFamily="18" charset="0"/>
                        </a:rPr>
                        <a:t>     8,03 (</a:t>
                      </a:r>
                      <a:r>
                        <a:rPr lang="it-IT" sz="1600" b="1" dirty="0" err="1" smtClean="0">
                          <a:solidFill>
                            <a:srgbClr val="0000FF"/>
                          </a:solidFill>
                          <a:latin typeface="Times New Roman" pitchFamily="18" charset="0"/>
                          <a:cs typeface="Times New Roman" pitchFamily="18" charset="0"/>
                        </a:rPr>
                        <a:t>ins</a:t>
                      </a:r>
                      <a:r>
                        <a:rPr lang="it-IT" sz="1600" b="1" dirty="0" smtClean="0">
                          <a:solidFill>
                            <a:srgbClr val="0000FF"/>
                          </a:solidFill>
                          <a:latin typeface="Times New Roman" pitchFamily="18" charset="0"/>
                          <a:cs typeface="Times New Roman" pitchFamily="18" charset="0"/>
                        </a:rPr>
                        <a:t>. 6)</a:t>
                      </a:r>
                      <a:endParaRPr lang="it-IT" sz="1600" b="1" dirty="0">
                        <a:solidFill>
                          <a:srgbClr val="0000FF"/>
                        </a:solidFill>
                        <a:latin typeface="Times New Roman" pitchFamily="18" charset="0"/>
                        <a:cs typeface="Times New Roman" pitchFamily="18" charset="0"/>
                      </a:endParaRPr>
                    </a:p>
                  </a:txBody>
                  <a:tcPr/>
                </a:tc>
              </a:tr>
            </a:tbl>
          </a:graphicData>
        </a:graphic>
      </p:graphicFrame>
      <p:graphicFrame>
        <p:nvGraphicFramePr>
          <p:cNvPr id="7" name="Segnaposto contenuto 3"/>
          <p:cNvGraphicFramePr>
            <a:graphicFrameLocks noGrp="1"/>
          </p:cNvGraphicFramePr>
          <p:nvPr>
            <p:ph idx="1"/>
          </p:nvPr>
        </p:nvGraphicFramePr>
        <p:xfrm>
          <a:off x="323528" y="4005064"/>
          <a:ext cx="8507285" cy="3022132"/>
        </p:xfrm>
        <a:graphic>
          <a:graphicData uri="http://schemas.openxmlformats.org/drawingml/2006/table">
            <a:tbl>
              <a:tblPr firstRow="1" bandRow="1">
                <a:tableStyleId>{5C22544A-7EE6-4342-B048-85BDC9FD1C3A}</a:tableStyleId>
              </a:tblPr>
              <a:tblGrid>
                <a:gridCol w="1584176"/>
                <a:gridCol w="1818738"/>
                <a:gridCol w="1701457"/>
                <a:gridCol w="1701457"/>
                <a:gridCol w="1701457"/>
              </a:tblGrid>
              <a:tr h="872917">
                <a:tc>
                  <a:txBody>
                    <a:bodyPr/>
                    <a:lstStyle/>
                    <a:p>
                      <a:r>
                        <a:rPr lang="it-IT" sz="1600" dirty="0" smtClean="0">
                          <a:latin typeface="Times New Roman" pitchFamily="18" charset="0"/>
                          <a:cs typeface="Times New Roman" pitchFamily="18" charset="0"/>
                        </a:rPr>
                        <a:t>CLASSI  II MEDIE</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ITALIANO</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MATEMATICA</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INGLESE</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FRANCESE</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Times New Roman" pitchFamily="18" charset="0"/>
                          <a:cs typeface="Times New Roman" pitchFamily="18" charset="0"/>
                        </a:rPr>
                        <a:t>voto medio</a:t>
                      </a:r>
                    </a:p>
                    <a:p>
                      <a:pPr algn="ctr"/>
                      <a:endParaRPr lang="it-IT" sz="1600" dirty="0">
                        <a:latin typeface="Times New Roman" pitchFamily="18" charset="0"/>
                        <a:cs typeface="Times New Roman" pitchFamily="18" charset="0"/>
                      </a:endParaRPr>
                    </a:p>
                  </a:txBody>
                  <a:tcPr/>
                </a:tc>
              </a:tr>
              <a:tr h="429843">
                <a:tc>
                  <a:txBody>
                    <a:bodyPr/>
                    <a:lstStyle/>
                    <a:p>
                      <a:r>
                        <a:rPr lang="it-IT" sz="1600" b="0" dirty="0" smtClean="0">
                          <a:solidFill>
                            <a:schemeClr val="tx1"/>
                          </a:solidFill>
                          <a:latin typeface="Times New Roman" pitchFamily="18" charset="0"/>
                          <a:cs typeface="Times New Roman" pitchFamily="18" charset="0"/>
                        </a:rPr>
                        <a:t>II  A</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a:t>
                      </a:r>
                      <a:r>
                        <a:rPr lang="it-IT" sz="1600" dirty="0" smtClean="0">
                          <a:latin typeface="Times New Roman" pitchFamily="18" charset="0"/>
                          <a:cs typeface="Times New Roman" pitchFamily="18" charset="0"/>
                        </a:rPr>
                        <a:t>7,2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a:t>
                      </a:r>
                      <a:r>
                        <a:rPr lang="it-IT" sz="1600" baseline="0" dirty="0" smtClean="0">
                          <a:latin typeface="Times New Roman" pitchFamily="18" charset="0"/>
                          <a:cs typeface="Times New Roman" pitchFamily="18" charset="0"/>
                        </a:rPr>
                        <a:t> 1)</a:t>
                      </a:r>
                      <a:endParaRPr lang="it-IT" sz="1600" b="0" dirty="0">
                        <a:latin typeface="Times New Roman" pitchFamily="18" charset="0"/>
                        <a:cs typeface="Times New Roman" pitchFamily="18" charset="0"/>
                      </a:endParaRPr>
                    </a:p>
                  </a:txBody>
                  <a:tcPr/>
                </a:tc>
                <a:tc>
                  <a:txBody>
                    <a:bodyPr/>
                    <a:lstStyle/>
                    <a:p>
                      <a:pPr algn="ctr"/>
                      <a:r>
                        <a:rPr lang="it-IT" sz="1600" b="0" dirty="0" smtClean="0">
                          <a:latin typeface="Times New Roman" pitchFamily="18" charset="0"/>
                          <a:cs typeface="Times New Roman" pitchFamily="18" charset="0"/>
                        </a:rPr>
                        <a:t> 6,64 (</a:t>
                      </a:r>
                      <a:r>
                        <a:rPr lang="it-IT" sz="1600" b="0" dirty="0" err="1" smtClean="0">
                          <a:latin typeface="Times New Roman" pitchFamily="18" charset="0"/>
                          <a:cs typeface="Times New Roman" pitchFamily="18" charset="0"/>
                        </a:rPr>
                        <a:t>ins</a:t>
                      </a:r>
                      <a:r>
                        <a:rPr lang="it-IT" sz="1600" b="0" dirty="0" smtClean="0">
                          <a:latin typeface="Times New Roman" pitchFamily="18" charset="0"/>
                          <a:cs typeface="Times New Roman" pitchFamily="18" charset="0"/>
                        </a:rPr>
                        <a:t>.</a:t>
                      </a:r>
                      <a:r>
                        <a:rPr lang="it-IT" sz="1600" b="0" baseline="0" dirty="0" smtClean="0">
                          <a:latin typeface="Times New Roman" pitchFamily="18" charset="0"/>
                          <a:cs typeface="Times New Roman" pitchFamily="18" charset="0"/>
                        </a:rPr>
                        <a:t> 4</a:t>
                      </a:r>
                      <a:r>
                        <a:rPr lang="it-IT" sz="1600" b="0" dirty="0" smtClean="0">
                          <a:latin typeface="Times New Roman" pitchFamily="18" charset="0"/>
                          <a:cs typeface="Times New Roman" pitchFamily="18" charset="0"/>
                        </a:rPr>
                        <a:t>)  </a:t>
                      </a:r>
                      <a:endParaRPr lang="it-IT" sz="1600" b="0" dirty="0">
                        <a:latin typeface="Times New Roman" pitchFamily="18" charset="0"/>
                        <a:cs typeface="Times New Roman" pitchFamily="18" charset="0"/>
                      </a:endParaRPr>
                    </a:p>
                  </a:txBody>
                  <a:tcPr/>
                </a:tc>
                <a:tc>
                  <a:txBody>
                    <a:bodyPr/>
                    <a:lstStyle/>
                    <a:p>
                      <a:pPr algn="ctr"/>
                      <a:r>
                        <a:rPr lang="it-IT" sz="1600" b="0" dirty="0" smtClean="0">
                          <a:latin typeface="Times New Roman" pitchFamily="18" charset="0"/>
                          <a:cs typeface="Times New Roman" pitchFamily="18" charset="0"/>
                        </a:rPr>
                        <a:t>7,00</a:t>
                      </a:r>
                      <a:r>
                        <a:rPr lang="it-IT" sz="1600" b="0" baseline="0" dirty="0" smtClean="0">
                          <a:latin typeface="Times New Roman" pitchFamily="18" charset="0"/>
                          <a:cs typeface="Times New Roman" pitchFamily="18" charset="0"/>
                        </a:rPr>
                        <a:t> </a:t>
                      </a:r>
                      <a:r>
                        <a:rPr lang="it-IT" sz="1600" b="0" dirty="0" smtClean="0">
                          <a:latin typeface="Times New Roman" pitchFamily="18" charset="0"/>
                          <a:cs typeface="Times New Roman" pitchFamily="18" charset="0"/>
                        </a:rPr>
                        <a:t> ( </a:t>
                      </a:r>
                      <a:r>
                        <a:rPr lang="it-IT" sz="1600" b="0" dirty="0" err="1" smtClean="0">
                          <a:latin typeface="Times New Roman" pitchFamily="18" charset="0"/>
                          <a:cs typeface="Times New Roman" pitchFamily="18" charset="0"/>
                        </a:rPr>
                        <a:t>ins</a:t>
                      </a:r>
                      <a:r>
                        <a:rPr lang="it-IT" sz="1600" b="0" dirty="0" smtClean="0">
                          <a:latin typeface="Times New Roman" pitchFamily="18" charset="0"/>
                          <a:cs typeface="Times New Roman" pitchFamily="18" charset="0"/>
                        </a:rPr>
                        <a:t> 2) </a:t>
                      </a:r>
                      <a:endParaRPr lang="it-IT" sz="1600" b="0" dirty="0">
                        <a:latin typeface="Times New Roman" pitchFamily="18" charset="0"/>
                        <a:cs typeface="Times New Roman" pitchFamily="18" charset="0"/>
                      </a:endParaRPr>
                    </a:p>
                  </a:txBody>
                  <a:tcPr/>
                </a:tc>
                <a:tc>
                  <a:txBody>
                    <a:bodyPr/>
                    <a:lstStyle/>
                    <a:p>
                      <a:r>
                        <a:rPr lang="it-IT" sz="1600" b="0" dirty="0" smtClean="0">
                          <a:latin typeface="Times New Roman" pitchFamily="18" charset="0"/>
                          <a:cs typeface="Times New Roman" pitchFamily="18" charset="0"/>
                        </a:rPr>
                        <a:t>  7,01(</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.3)</a:t>
                      </a:r>
                      <a:endParaRPr lang="it-IT" sz="1600" b="0" dirty="0">
                        <a:latin typeface="Times New Roman" pitchFamily="18" charset="0"/>
                        <a:cs typeface="Times New Roman" pitchFamily="18" charset="0"/>
                      </a:endParaRPr>
                    </a:p>
                  </a:txBody>
                  <a:tcPr/>
                </a:tc>
              </a:tr>
              <a:tr h="429843">
                <a:tc>
                  <a:txBody>
                    <a:bodyPr/>
                    <a:lstStyle/>
                    <a:p>
                      <a:r>
                        <a:rPr lang="it-IT" sz="1600" b="0" dirty="0" smtClean="0">
                          <a:solidFill>
                            <a:schemeClr val="tx1"/>
                          </a:solidFill>
                          <a:latin typeface="Times New Roman" pitchFamily="18" charset="0"/>
                          <a:cs typeface="Times New Roman" pitchFamily="18" charset="0"/>
                        </a:rPr>
                        <a:t>II  B</a:t>
                      </a:r>
                      <a:endParaRPr lang="it-IT" sz="1600" b="0" dirty="0">
                        <a:solidFill>
                          <a:schemeClr val="tx1"/>
                        </a:solidFill>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7,00</a:t>
                      </a:r>
                      <a:r>
                        <a:rPr lang="it-IT" sz="1600" baseline="0" dirty="0" smtClean="0">
                          <a:latin typeface="Times New Roman" pitchFamily="18" charset="0"/>
                          <a:cs typeface="Times New Roman" pitchFamily="18" charset="0"/>
                        </a:rPr>
                        <a:t> (</a:t>
                      </a:r>
                      <a:r>
                        <a:rPr lang="it-IT" sz="1600" baseline="0" dirty="0" err="1" smtClean="0">
                          <a:latin typeface="Times New Roman" pitchFamily="18" charset="0"/>
                          <a:cs typeface="Times New Roman" pitchFamily="18" charset="0"/>
                        </a:rPr>
                        <a:t>ins</a:t>
                      </a:r>
                      <a:r>
                        <a:rPr lang="it-IT" sz="1600" baseline="0" dirty="0" smtClean="0">
                          <a:latin typeface="Times New Roman" pitchFamily="18" charset="0"/>
                          <a:cs typeface="Times New Roman" pitchFamily="18" charset="0"/>
                        </a:rPr>
                        <a:t>.1)</a:t>
                      </a:r>
                      <a:endParaRPr lang="it-IT" sz="1600" dirty="0">
                        <a:latin typeface="Times New Roman" pitchFamily="18" charset="0"/>
                        <a:cs typeface="Times New Roman" pitchFamily="18" charset="0"/>
                      </a:endParaRPr>
                    </a:p>
                  </a:txBody>
                  <a:tcPr/>
                </a:tc>
                <a:tc>
                  <a:txBody>
                    <a:bodyPr/>
                    <a:lstStyle/>
                    <a:p>
                      <a:pPr algn="ctr"/>
                      <a:r>
                        <a:rPr lang="it-IT" sz="1600" b="0" dirty="0" smtClean="0">
                          <a:solidFill>
                            <a:schemeClr val="tx1"/>
                          </a:solidFill>
                          <a:latin typeface="Times New Roman" pitchFamily="18" charset="0"/>
                          <a:cs typeface="Times New Roman" pitchFamily="18" charset="0"/>
                        </a:rPr>
                        <a:t>6,78 (</a:t>
                      </a:r>
                      <a:r>
                        <a:rPr lang="it-IT" sz="1600" b="0" dirty="0" err="1" smtClean="0">
                          <a:solidFill>
                            <a:schemeClr val="tx1"/>
                          </a:solidFill>
                          <a:latin typeface="Times New Roman" pitchFamily="18" charset="0"/>
                          <a:cs typeface="Times New Roman" pitchFamily="18" charset="0"/>
                        </a:rPr>
                        <a:t>ins</a:t>
                      </a:r>
                      <a:r>
                        <a:rPr lang="it-IT" sz="1600" b="0" dirty="0" smtClean="0">
                          <a:solidFill>
                            <a:schemeClr val="tx1"/>
                          </a:solidFill>
                          <a:latin typeface="Times New Roman" pitchFamily="18" charset="0"/>
                          <a:cs typeface="Times New Roman" pitchFamily="18" charset="0"/>
                        </a:rPr>
                        <a:t>. 8)</a:t>
                      </a:r>
                      <a:endParaRPr lang="it-IT" sz="1600" b="0" dirty="0">
                        <a:solidFill>
                          <a:schemeClr val="tx1"/>
                        </a:solidFill>
                        <a:latin typeface="Times New Roman" pitchFamily="18" charset="0"/>
                        <a:cs typeface="Times New Roman" pitchFamily="18" charset="0"/>
                      </a:endParaRPr>
                    </a:p>
                  </a:txBody>
                  <a:tcPr/>
                </a:tc>
                <a:tc>
                  <a:txBody>
                    <a:bodyPr/>
                    <a:lstStyle/>
                    <a:p>
                      <a:pPr algn="ctr"/>
                      <a:r>
                        <a:rPr lang="it-IT" sz="1600" b="0" dirty="0" smtClean="0">
                          <a:solidFill>
                            <a:schemeClr val="tx1"/>
                          </a:solidFill>
                          <a:latin typeface="Times New Roman" pitchFamily="18" charset="0"/>
                          <a:cs typeface="Times New Roman" pitchFamily="18" charset="0"/>
                        </a:rPr>
                        <a:t>7,5   (</a:t>
                      </a:r>
                      <a:r>
                        <a:rPr lang="it-IT" sz="1600" b="0" baseline="0" dirty="0" smtClean="0">
                          <a:solidFill>
                            <a:schemeClr val="tx1"/>
                          </a:solidFill>
                          <a:latin typeface="Times New Roman" pitchFamily="18" charset="0"/>
                          <a:cs typeface="Times New Roman" pitchFamily="18" charset="0"/>
                        </a:rPr>
                        <a:t> </a:t>
                      </a:r>
                      <a:r>
                        <a:rPr lang="it-IT" sz="1600" b="0" dirty="0" err="1" smtClean="0">
                          <a:solidFill>
                            <a:schemeClr val="tx1"/>
                          </a:solidFill>
                          <a:latin typeface="Times New Roman" pitchFamily="18" charset="0"/>
                          <a:cs typeface="Times New Roman" pitchFamily="18" charset="0"/>
                        </a:rPr>
                        <a:t>ins</a:t>
                      </a:r>
                      <a:r>
                        <a:rPr lang="it-IT" sz="1600" b="0" dirty="0" smtClean="0">
                          <a:solidFill>
                            <a:schemeClr val="tx1"/>
                          </a:solidFill>
                          <a:latin typeface="Times New Roman" pitchFamily="18" charset="0"/>
                          <a:cs typeface="Times New Roman" pitchFamily="18" charset="0"/>
                        </a:rPr>
                        <a:t> 2)</a:t>
                      </a:r>
                      <a:endParaRPr lang="it-IT" sz="1600" b="0" dirty="0">
                        <a:solidFill>
                          <a:schemeClr val="tx1"/>
                        </a:solidFill>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7,16 (</a:t>
                      </a:r>
                      <a:r>
                        <a:rPr lang="it-IT" sz="1600" b="0" dirty="0" err="1" smtClean="0">
                          <a:latin typeface="Times New Roman" pitchFamily="18" charset="0"/>
                          <a:cs typeface="Times New Roman" pitchFamily="18" charset="0"/>
                        </a:rPr>
                        <a:t>insuff</a:t>
                      </a:r>
                      <a:r>
                        <a:rPr lang="it-IT" sz="1600" b="0" dirty="0" smtClean="0">
                          <a:latin typeface="Times New Roman" pitchFamily="18" charset="0"/>
                          <a:cs typeface="Times New Roman" pitchFamily="18" charset="0"/>
                        </a:rPr>
                        <a:t>.3)</a:t>
                      </a:r>
                      <a:endParaRPr lang="it-IT" sz="1600" dirty="0">
                        <a:latin typeface="Times New Roman" pitchFamily="18" charset="0"/>
                        <a:cs typeface="Times New Roman" pitchFamily="18" charset="0"/>
                      </a:endParaRPr>
                    </a:p>
                  </a:txBody>
                  <a:tcPr/>
                </a:tc>
              </a:tr>
              <a:tr h="429843">
                <a:tc>
                  <a:txBody>
                    <a:bodyPr/>
                    <a:lstStyle/>
                    <a:p>
                      <a:r>
                        <a:rPr lang="it-IT" sz="1600" b="0" dirty="0" smtClean="0">
                          <a:solidFill>
                            <a:schemeClr val="tx1"/>
                          </a:solidFill>
                          <a:latin typeface="Times New Roman" pitchFamily="18" charset="0"/>
                          <a:cs typeface="Times New Roman" pitchFamily="18" charset="0"/>
                        </a:rPr>
                        <a:t>II C</a:t>
                      </a:r>
                      <a:endParaRPr lang="it-IT" sz="1600" b="0" dirty="0">
                        <a:solidFill>
                          <a:schemeClr val="tx1"/>
                        </a:solidFill>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7,00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 1)</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8,15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.3)</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7,39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 1)</a:t>
                      </a:r>
                      <a:endParaRPr lang="it-IT" sz="1600" dirty="0">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a:t>
                      </a:r>
                      <a:r>
                        <a:rPr lang="it-IT" sz="1600" b="1" dirty="0" smtClean="0">
                          <a:solidFill>
                            <a:srgbClr val="0000FF"/>
                          </a:solidFill>
                          <a:latin typeface="Times New Roman" pitchFamily="18" charset="0"/>
                          <a:cs typeface="Times New Roman" pitchFamily="18" charset="0"/>
                        </a:rPr>
                        <a:t>7,75</a:t>
                      </a:r>
                      <a:r>
                        <a:rPr lang="it-IT" sz="1600" dirty="0" smtClean="0">
                          <a:latin typeface="Times New Roman" pitchFamily="18" charset="0"/>
                          <a:cs typeface="Times New Roman" pitchFamily="18" charset="0"/>
                        </a:rPr>
                        <a:t>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 0)</a:t>
                      </a:r>
                      <a:endParaRPr lang="it-IT" sz="1600" dirty="0">
                        <a:latin typeface="Times New Roman" pitchFamily="18" charset="0"/>
                        <a:cs typeface="Times New Roman" pitchFamily="18" charset="0"/>
                      </a:endParaRPr>
                    </a:p>
                  </a:txBody>
                  <a:tcPr/>
                </a:tc>
              </a:tr>
              <a:tr h="429843">
                <a:tc>
                  <a:txBody>
                    <a:bodyPr/>
                    <a:lstStyle/>
                    <a:p>
                      <a:r>
                        <a:rPr lang="it-IT" sz="1600" b="0" dirty="0" smtClean="0">
                          <a:solidFill>
                            <a:schemeClr val="tx1"/>
                          </a:solidFill>
                          <a:latin typeface="Times New Roman" pitchFamily="18" charset="0"/>
                          <a:cs typeface="Times New Roman" pitchFamily="18" charset="0"/>
                        </a:rPr>
                        <a:t>II  E</a:t>
                      </a:r>
                      <a:endParaRPr lang="it-IT" sz="1600" b="0" dirty="0">
                        <a:solidFill>
                          <a:schemeClr val="tx1"/>
                        </a:solidFill>
                        <a:latin typeface="Times New Roman" pitchFamily="18" charset="0"/>
                        <a:cs typeface="Times New Roman" pitchFamily="18" charset="0"/>
                      </a:endParaRPr>
                    </a:p>
                  </a:txBody>
                  <a:tcPr/>
                </a:tc>
                <a:tc>
                  <a:txBody>
                    <a:bodyPr/>
                    <a:lstStyle/>
                    <a:p>
                      <a:r>
                        <a:rPr lang="it-IT" sz="1600" b="1" dirty="0" smtClean="0">
                          <a:solidFill>
                            <a:srgbClr val="0000FF"/>
                          </a:solidFill>
                          <a:latin typeface="Times New Roman" pitchFamily="18" charset="0"/>
                          <a:cs typeface="Times New Roman" pitchFamily="18" charset="0"/>
                        </a:rPr>
                        <a:t>  8,00 (</a:t>
                      </a:r>
                      <a:r>
                        <a:rPr lang="it-IT" sz="1600" b="1" dirty="0" err="1" smtClean="0">
                          <a:solidFill>
                            <a:srgbClr val="0000FF"/>
                          </a:solidFill>
                          <a:latin typeface="Times New Roman" pitchFamily="18" charset="0"/>
                          <a:cs typeface="Times New Roman" pitchFamily="18" charset="0"/>
                        </a:rPr>
                        <a:t>ins</a:t>
                      </a:r>
                      <a:r>
                        <a:rPr lang="it-IT" sz="1600" b="1" dirty="0" smtClean="0">
                          <a:solidFill>
                            <a:srgbClr val="0000FF"/>
                          </a:solidFill>
                          <a:latin typeface="Times New Roman" pitchFamily="18" charset="0"/>
                          <a:cs typeface="Times New Roman" pitchFamily="18" charset="0"/>
                        </a:rPr>
                        <a:t>.2)</a:t>
                      </a:r>
                      <a:endParaRPr lang="it-IT" sz="1600" b="1" dirty="0">
                        <a:solidFill>
                          <a:srgbClr val="0000FF"/>
                        </a:solidFill>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7,5 (</a:t>
                      </a:r>
                      <a:r>
                        <a:rPr lang="it-IT" sz="1600" dirty="0" err="1" smtClean="0">
                          <a:latin typeface="Times New Roman" pitchFamily="18" charset="0"/>
                          <a:cs typeface="Times New Roman" pitchFamily="18" charset="0"/>
                        </a:rPr>
                        <a:t>ins</a:t>
                      </a:r>
                      <a:r>
                        <a:rPr lang="it-IT" sz="1600" dirty="0" smtClean="0">
                          <a:latin typeface="Times New Roman" pitchFamily="18" charset="0"/>
                          <a:cs typeface="Times New Roman" pitchFamily="18" charset="0"/>
                        </a:rPr>
                        <a:t>.1)</a:t>
                      </a:r>
                      <a:endParaRPr lang="it-IT" sz="1600" dirty="0">
                        <a:latin typeface="Times New Roman" pitchFamily="18" charset="0"/>
                        <a:cs typeface="Times New Roman" pitchFamily="18" charset="0"/>
                      </a:endParaRPr>
                    </a:p>
                  </a:txBody>
                  <a:tcPr/>
                </a:tc>
                <a:tc>
                  <a:txBody>
                    <a:bodyPr/>
                    <a:lstStyle/>
                    <a:p>
                      <a:pPr algn="ctr"/>
                      <a:r>
                        <a:rPr lang="it-IT" sz="1600" dirty="0" smtClean="0">
                          <a:latin typeface="Times New Roman" pitchFamily="18" charset="0"/>
                          <a:cs typeface="Times New Roman" pitchFamily="18" charset="0"/>
                        </a:rPr>
                        <a:t>  7,08 (</a:t>
                      </a:r>
                      <a:r>
                        <a:rPr lang="it-IT" sz="1600" dirty="0" err="1" smtClean="0">
                          <a:latin typeface="Times New Roman" pitchFamily="18" charset="0"/>
                          <a:cs typeface="Times New Roman" pitchFamily="18" charset="0"/>
                        </a:rPr>
                        <a:t>insuff</a:t>
                      </a:r>
                      <a:r>
                        <a:rPr lang="it-IT" sz="1600" dirty="0" smtClean="0">
                          <a:latin typeface="Times New Roman" pitchFamily="18" charset="0"/>
                          <a:cs typeface="Times New Roman" pitchFamily="18" charset="0"/>
                        </a:rPr>
                        <a:t>.1)</a:t>
                      </a:r>
                      <a:endParaRPr lang="it-IT" sz="1600" dirty="0">
                        <a:latin typeface="Times New Roman" pitchFamily="18" charset="0"/>
                        <a:cs typeface="Times New Roman" pitchFamily="18" charset="0"/>
                      </a:endParaRPr>
                    </a:p>
                  </a:txBody>
                  <a:tcPr/>
                </a:tc>
                <a:tc>
                  <a:txBody>
                    <a:bodyPr/>
                    <a:lstStyle/>
                    <a:p>
                      <a:r>
                        <a:rPr lang="it-IT" sz="1600" dirty="0" smtClean="0">
                          <a:latin typeface="Times New Roman" pitchFamily="18" charset="0"/>
                          <a:cs typeface="Times New Roman" pitchFamily="18" charset="0"/>
                        </a:rPr>
                        <a:t>  non svolta</a:t>
                      </a:r>
                      <a:endParaRPr lang="it-IT" sz="1600" dirty="0">
                        <a:latin typeface="Times New Roman" pitchFamily="18" charset="0"/>
                        <a:cs typeface="Times New Roman" pitchFamily="18" charset="0"/>
                      </a:endParaRPr>
                    </a:p>
                  </a:txBody>
                  <a:tcPr/>
                </a:tc>
              </a:tr>
              <a:tr h="429843">
                <a:tc>
                  <a:txBody>
                    <a:bodyPr/>
                    <a:lstStyle/>
                    <a:p>
                      <a:r>
                        <a:rPr lang="it-IT" sz="1600" dirty="0" smtClean="0">
                          <a:latin typeface="Times New Roman" pitchFamily="18" charset="0"/>
                          <a:cs typeface="Times New Roman" pitchFamily="18" charset="0"/>
                        </a:rPr>
                        <a:t>Voto medio</a:t>
                      </a:r>
                      <a:endParaRPr lang="it-IT" sz="1600" dirty="0">
                        <a:latin typeface="Times New Roman" pitchFamily="18" charset="0"/>
                        <a:cs typeface="Times New Roman" pitchFamily="18" charset="0"/>
                      </a:endParaRPr>
                    </a:p>
                  </a:txBody>
                  <a:tcPr/>
                </a:tc>
                <a:tc>
                  <a:txBody>
                    <a:bodyPr/>
                    <a:lstStyle/>
                    <a:p>
                      <a:r>
                        <a:rPr lang="it-IT" sz="1600" b="1" dirty="0" smtClean="0">
                          <a:latin typeface="Times New Roman" pitchFamily="18" charset="0"/>
                          <a:cs typeface="Times New Roman" pitchFamily="18" charset="0"/>
                        </a:rPr>
                        <a:t>  7,3 (</a:t>
                      </a:r>
                      <a:r>
                        <a:rPr lang="it-IT" sz="1600" b="1" dirty="0" err="1" smtClean="0">
                          <a:latin typeface="Times New Roman" pitchFamily="18" charset="0"/>
                          <a:cs typeface="Times New Roman" pitchFamily="18" charset="0"/>
                        </a:rPr>
                        <a:t>insuf</a:t>
                      </a:r>
                      <a:r>
                        <a:rPr lang="it-IT" sz="1600" b="1" dirty="0" smtClean="0">
                          <a:latin typeface="Times New Roman" pitchFamily="18" charset="0"/>
                          <a:cs typeface="Times New Roman" pitchFamily="18" charset="0"/>
                        </a:rPr>
                        <a:t>.5)</a:t>
                      </a:r>
                      <a:endParaRPr lang="it-IT" sz="1600" b="1" dirty="0">
                        <a:latin typeface="Times New Roman" pitchFamily="18" charset="0"/>
                        <a:cs typeface="Times New Roman" pitchFamily="18" charset="0"/>
                      </a:endParaRPr>
                    </a:p>
                  </a:txBody>
                  <a:tcPr/>
                </a:tc>
                <a:tc>
                  <a:txBody>
                    <a:bodyPr/>
                    <a:lstStyle/>
                    <a:p>
                      <a:r>
                        <a:rPr lang="it-IT" sz="1600" b="1" dirty="0" smtClean="0">
                          <a:latin typeface="Times New Roman" pitchFamily="18" charset="0"/>
                          <a:cs typeface="Times New Roman" pitchFamily="18" charset="0"/>
                        </a:rPr>
                        <a:t>   </a:t>
                      </a:r>
                      <a:r>
                        <a:rPr lang="it-IT" sz="1600" b="1" baseline="0" dirty="0" smtClean="0">
                          <a:latin typeface="Times New Roman" pitchFamily="18" charset="0"/>
                          <a:cs typeface="Times New Roman" pitchFamily="18" charset="0"/>
                        </a:rPr>
                        <a:t> </a:t>
                      </a:r>
                      <a:r>
                        <a:rPr lang="it-IT" sz="1600" b="1" dirty="0" smtClean="0">
                          <a:latin typeface="Times New Roman" pitchFamily="18" charset="0"/>
                          <a:cs typeface="Times New Roman" pitchFamily="18" charset="0"/>
                        </a:rPr>
                        <a:t>  7,26 (16)</a:t>
                      </a:r>
                      <a:endParaRPr lang="it-IT" sz="1600" b="1" dirty="0">
                        <a:solidFill>
                          <a:srgbClr val="FF0000"/>
                        </a:solidFill>
                        <a:latin typeface="Times New Roman" pitchFamily="18" charset="0"/>
                        <a:cs typeface="Times New Roman" pitchFamily="18" charset="0"/>
                      </a:endParaRPr>
                    </a:p>
                  </a:txBody>
                  <a:tcPr/>
                </a:tc>
                <a:tc>
                  <a:txBody>
                    <a:bodyPr/>
                    <a:lstStyle/>
                    <a:p>
                      <a:pPr algn="ctr"/>
                      <a:r>
                        <a:rPr lang="it-IT" sz="1600" b="1" dirty="0" smtClean="0">
                          <a:solidFill>
                            <a:schemeClr val="tx1">
                              <a:lumMod val="95000"/>
                              <a:lumOff val="5000"/>
                            </a:schemeClr>
                          </a:solidFill>
                          <a:latin typeface="Times New Roman" pitchFamily="18" charset="0"/>
                          <a:cs typeface="Times New Roman" pitchFamily="18" charset="0"/>
                        </a:rPr>
                        <a:t>   7,24</a:t>
                      </a:r>
                      <a:r>
                        <a:rPr lang="it-IT" sz="1600" b="1" baseline="0" dirty="0" smtClean="0">
                          <a:solidFill>
                            <a:schemeClr val="tx1">
                              <a:lumMod val="95000"/>
                              <a:lumOff val="5000"/>
                            </a:schemeClr>
                          </a:solidFill>
                          <a:latin typeface="Times New Roman" pitchFamily="18" charset="0"/>
                          <a:cs typeface="Times New Roman" pitchFamily="18" charset="0"/>
                        </a:rPr>
                        <a:t> </a:t>
                      </a:r>
                      <a:r>
                        <a:rPr lang="it-IT" sz="1600" b="1" dirty="0" smtClean="0">
                          <a:solidFill>
                            <a:schemeClr val="tx1">
                              <a:lumMod val="95000"/>
                              <a:lumOff val="5000"/>
                            </a:schemeClr>
                          </a:solidFill>
                          <a:latin typeface="Times New Roman" pitchFamily="18" charset="0"/>
                          <a:cs typeface="Times New Roman" pitchFamily="18" charset="0"/>
                        </a:rPr>
                        <a:t> (</a:t>
                      </a:r>
                      <a:r>
                        <a:rPr lang="it-IT" sz="1600" b="1" dirty="0" err="1" smtClean="0">
                          <a:solidFill>
                            <a:schemeClr val="tx1">
                              <a:lumMod val="95000"/>
                              <a:lumOff val="5000"/>
                            </a:schemeClr>
                          </a:solidFill>
                          <a:latin typeface="Times New Roman" pitchFamily="18" charset="0"/>
                          <a:cs typeface="Times New Roman" pitchFamily="18" charset="0"/>
                        </a:rPr>
                        <a:t>insuf</a:t>
                      </a:r>
                      <a:r>
                        <a:rPr lang="it-IT" sz="1600" b="1" dirty="0" smtClean="0">
                          <a:solidFill>
                            <a:schemeClr val="tx1">
                              <a:lumMod val="95000"/>
                              <a:lumOff val="5000"/>
                            </a:schemeClr>
                          </a:solidFill>
                          <a:latin typeface="Times New Roman" pitchFamily="18" charset="0"/>
                          <a:cs typeface="Times New Roman" pitchFamily="18" charset="0"/>
                        </a:rPr>
                        <a:t>. 6)</a:t>
                      </a:r>
                      <a:endParaRPr lang="it-IT" sz="1600" b="1" dirty="0">
                        <a:solidFill>
                          <a:schemeClr val="tx1">
                            <a:lumMod val="95000"/>
                            <a:lumOff val="5000"/>
                          </a:schemeClr>
                        </a:solidFill>
                        <a:latin typeface="Times New Roman" pitchFamily="18" charset="0"/>
                        <a:cs typeface="Times New Roman" pitchFamily="18" charset="0"/>
                      </a:endParaRPr>
                    </a:p>
                  </a:txBody>
                  <a:tcPr/>
                </a:tc>
                <a:tc>
                  <a:txBody>
                    <a:bodyPr/>
                    <a:lstStyle/>
                    <a:p>
                      <a:r>
                        <a:rPr lang="it-IT" sz="1600" b="1" dirty="0" smtClean="0">
                          <a:latin typeface="Times New Roman" pitchFamily="18" charset="0"/>
                          <a:cs typeface="Times New Roman" pitchFamily="18" charset="0"/>
                        </a:rPr>
                        <a:t>  7,30  (</a:t>
                      </a:r>
                      <a:r>
                        <a:rPr lang="it-IT" sz="1600" b="1" dirty="0" err="1" smtClean="0">
                          <a:latin typeface="Times New Roman" pitchFamily="18" charset="0"/>
                          <a:cs typeface="Times New Roman" pitchFamily="18" charset="0"/>
                        </a:rPr>
                        <a:t>insuf</a:t>
                      </a:r>
                      <a:r>
                        <a:rPr lang="it-IT" sz="1600" b="1" dirty="0" smtClean="0">
                          <a:latin typeface="Times New Roman" pitchFamily="18" charset="0"/>
                          <a:cs typeface="Times New Roman" pitchFamily="18" charset="0"/>
                        </a:rPr>
                        <a:t>.</a:t>
                      </a:r>
                      <a:r>
                        <a:rPr lang="it-IT" sz="1600" b="1" baseline="0" dirty="0" smtClean="0">
                          <a:latin typeface="Times New Roman" pitchFamily="18" charset="0"/>
                          <a:cs typeface="Times New Roman" pitchFamily="18" charset="0"/>
                        </a:rPr>
                        <a:t> 6)</a:t>
                      </a:r>
                      <a:endParaRPr lang="it-IT" sz="16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59432"/>
            <a:ext cx="8229600" cy="1656184"/>
          </a:xfrm>
        </p:spPr>
        <p:txBody>
          <a:bodyPr>
            <a:noAutofit/>
          </a:bodyPr>
          <a:lstStyle/>
          <a:p>
            <a:r>
              <a:rPr lang="it-IT" sz="2000" b="1" dirty="0" smtClean="0">
                <a:latin typeface="Times New Roman" pitchFamily="18" charset="0"/>
                <a:cs typeface="Times New Roman" pitchFamily="18" charset="0"/>
              </a:rPr>
              <a:t>Risultati prove trasversali scuola secondaria di 1°grado. I Quadrimestre</a:t>
            </a:r>
            <a:endParaRPr lang="it-IT" sz="2000" b="1" dirty="0">
              <a:latin typeface="Times New Roman" pitchFamily="18" charset="0"/>
              <a:cs typeface="Times New Roman" pitchFamily="18" charset="0"/>
            </a:endParaRPr>
          </a:p>
        </p:txBody>
      </p:sp>
      <p:graphicFrame>
        <p:nvGraphicFramePr>
          <p:cNvPr id="4" name="Segnaposto contenuto 3"/>
          <p:cNvGraphicFramePr>
            <a:graphicFrameLocks noGrp="1"/>
          </p:cNvGraphicFramePr>
          <p:nvPr>
            <p:ph idx="1"/>
          </p:nvPr>
        </p:nvGraphicFramePr>
        <p:xfrm>
          <a:off x="467544" y="908720"/>
          <a:ext cx="8424935" cy="2103120"/>
        </p:xfrm>
        <a:graphic>
          <a:graphicData uri="http://schemas.openxmlformats.org/drawingml/2006/table">
            <a:tbl>
              <a:tblPr firstRow="1" bandRow="1">
                <a:tableStyleId>{5C22544A-7EE6-4342-B048-85BDC9FD1C3A}</a:tableStyleId>
              </a:tblPr>
              <a:tblGrid>
                <a:gridCol w="1512168"/>
                <a:gridCol w="1857806"/>
                <a:gridCol w="1684987"/>
                <a:gridCol w="1785799"/>
                <a:gridCol w="1584175"/>
              </a:tblGrid>
              <a:tr h="308154">
                <a:tc>
                  <a:txBody>
                    <a:bodyPr/>
                    <a:lstStyle/>
                    <a:p>
                      <a:r>
                        <a:rPr lang="it-IT" dirty="0" smtClean="0"/>
                        <a:t>CLASSI  III</a:t>
                      </a:r>
                      <a:r>
                        <a:rPr lang="it-IT" baseline="0" dirty="0" smtClean="0"/>
                        <a:t> </a:t>
                      </a:r>
                      <a:r>
                        <a:rPr lang="it-IT" dirty="0" smtClean="0"/>
                        <a:t>MEDIE</a:t>
                      </a:r>
                      <a:endParaRPr lang="it-IT" dirty="0"/>
                    </a:p>
                  </a:txBody>
                  <a:tcPr/>
                </a:tc>
                <a:tc>
                  <a:txBody>
                    <a:bodyPr/>
                    <a:lstStyle/>
                    <a:p>
                      <a:pPr algn="ctr"/>
                      <a:r>
                        <a:rPr lang="it-IT" dirty="0" smtClean="0"/>
                        <a:t> ITALIANO</a:t>
                      </a:r>
                      <a:endParaRPr lang="it-IT" dirty="0"/>
                    </a:p>
                  </a:txBody>
                  <a:tcPr/>
                </a:tc>
                <a:tc>
                  <a:txBody>
                    <a:bodyPr/>
                    <a:lstStyle/>
                    <a:p>
                      <a:pPr algn="ctr"/>
                      <a:r>
                        <a:rPr lang="it-IT" dirty="0" smtClean="0"/>
                        <a:t> MATEMATICA</a:t>
                      </a:r>
                      <a:endParaRPr lang="it-IT" dirty="0"/>
                    </a:p>
                  </a:txBody>
                  <a:tcPr/>
                </a:tc>
                <a:tc>
                  <a:txBody>
                    <a:bodyPr/>
                    <a:lstStyle/>
                    <a:p>
                      <a:pPr algn="ctr"/>
                      <a:r>
                        <a:rPr lang="it-IT" dirty="0" smtClean="0"/>
                        <a:t> INGLESE</a:t>
                      </a:r>
                      <a:endParaRPr lang="it-IT" dirty="0"/>
                    </a:p>
                  </a:txBody>
                  <a:tcPr/>
                </a:tc>
                <a:tc>
                  <a:txBody>
                    <a:bodyPr/>
                    <a:lstStyle/>
                    <a:p>
                      <a:pPr algn="ctr"/>
                      <a:r>
                        <a:rPr lang="it-IT" dirty="0" smtClean="0"/>
                        <a:t> FRANCESE</a:t>
                      </a:r>
                      <a:endParaRPr lang="it-IT" dirty="0"/>
                    </a:p>
                  </a:txBody>
                  <a:tcPr/>
                </a:tc>
              </a:tr>
              <a:tr h="308154">
                <a:tc>
                  <a:txBody>
                    <a:bodyPr/>
                    <a:lstStyle/>
                    <a:p>
                      <a:r>
                        <a:rPr lang="it-IT" sz="1800" b="0" dirty="0" smtClean="0">
                          <a:latin typeface="Times New Roman" pitchFamily="18" charset="0"/>
                          <a:cs typeface="Times New Roman" pitchFamily="18" charset="0"/>
                        </a:rPr>
                        <a:t>III A</a:t>
                      </a:r>
                      <a:endParaRPr lang="it-IT" sz="1800" b="0" dirty="0">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6,80  (</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.5)</a:t>
                      </a:r>
                      <a:endParaRPr lang="it-IT" sz="1800" b="0" dirty="0">
                        <a:latin typeface="Times New Roman" pitchFamily="18" charset="0"/>
                        <a:cs typeface="Times New Roman" pitchFamily="18" charset="0"/>
                      </a:endParaRPr>
                    </a:p>
                  </a:txBody>
                  <a:tcPr/>
                </a:tc>
                <a:tc>
                  <a:txBody>
                    <a:bodyPr/>
                    <a:lstStyle/>
                    <a:p>
                      <a:r>
                        <a:rPr lang="it-IT" sz="1800" b="0" dirty="0" smtClean="0">
                          <a:solidFill>
                            <a:srgbClr val="FF0000"/>
                          </a:solidFill>
                          <a:latin typeface="Times New Roman" pitchFamily="18" charset="0"/>
                          <a:cs typeface="Times New Roman" pitchFamily="18" charset="0"/>
                        </a:rPr>
                        <a:t>    7,00 (</a:t>
                      </a:r>
                      <a:r>
                        <a:rPr lang="it-IT" sz="1800" b="0" dirty="0" err="1" smtClean="0">
                          <a:solidFill>
                            <a:srgbClr val="FF0000"/>
                          </a:solidFill>
                          <a:latin typeface="Times New Roman" pitchFamily="18" charset="0"/>
                          <a:cs typeface="Times New Roman" pitchFamily="18" charset="0"/>
                        </a:rPr>
                        <a:t>ins</a:t>
                      </a:r>
                      <a:r>
                        <a:rPr lang="it-IT" sz="1800" b="0" dirty="0" smtClean="0">
                          <a:solidFill>
                            <a:srgbClr val="FF0000"/>
                          </a:solidFill>
                          <a:latin typeface="Times New Roman" pitchFamily="18" charset="0"/>
                          <a:cs typeface="Times New Roman" pitchFamily="18" charset="0"/>
                        </a:rPr>
                        <a:t>. 4)</a:t>
                      </a:r>
                      <a:endParaRPr lang="it-IT" sz="1800" b="0" dirty="0">
                        <a:solidFill>
                          <a:srgbClr val="FF0000"/>
                        </a:solidFill>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8,00 (</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 0)</a:t>
                      </a:r>
                      <a:endParaRPr lang="it-IT" sz="1800" b="0" dirty="0">
                        <a:latin typeface="Times New Roman" pitchFamily="18" charset="0"/>
                        <a:cs typeface="Times New Roman" pitchFamily="18" charset="0"/>
                      </a:endParaRPr>
                    </a:p>
                  </a:txBody>
                  <a:tcPr/>
                </a:tc>
                <a:tc>
                  <a:txBody>
                    <a:bodyPr/>
                    <a:lstStyle/>
                    <a:p>
                      <a:r>
                        <a:rPr lang="it-IT" sz="1800" dirty="0" smtClean="0">
                          <a:latin typeface="Times New Roman" pitchFamily="18" charset="0"/>
                          <a:cs typeface="Times New Roman" pitchFamily="18" charset="0"/>
                        </a:rPr>
                        <a:t>  </a:t>
                      </a:r>
                      <a:r>
                        <a:rPr lang="it-IT" sz="1800" dirty="0" smtClean="0">
                          <a:solidFill>
                            <a:srgbClr val="FF0000"/>
                          </a:solidFill>
                          <a:latin typeface="Times New Roman" pitchFamily="18" charset="0"/>
                          <a:cs typeface="Times New Roman" pitchFamily="18" charset="0"/>
                        </a:rPr>
                        <a:t>6,32</a:t>
                      </a:r>
                      <a:r>
                        <a:rPr lang="it-IT" sz="1800" baseline="0" dirty="0" smtClean="0">
                          <a:latin typeface="Times New Roman" pitchFamily="18" charset="0"/>
                          <a:cs typeface="Times New Roman" pitchFamily="18" charset="0"/>
                        </a:rPr>
                        <a:t> </a:t>
                      </a:r>
                      <a:r>
                        <a:rPr lang="it-IT" sz="1800" dirty="0" smtClean="0">
                          <a:latin typeface="Times New Roman" pitchFamily="18" charset="0"/>
                          <a:cs typeface="Times New Roman" pitchFamily="18" charset="0"/>
                        </a:rPr>
                        <a:t>(</a:t>
                      </a:r>
                      <a:r>
                        <a:rPr lang="it-IT" sz="1800" dirty="0" err="1" smtClean="0">
                          <a:latin typeface="Times New Roman" pitchFamily="18" charset="0"/>
                          <a:cs typeface="Times New Roman" pitchFamily="18" charset="0"/>
                        </a:rPr>
                        <a:t>ins</a:t>
                      </a:r>
                      <a:r>
                        <a:rPr lang="it-IT" sz="1800" dirty="0" smtClean="0">
                          <a:latin typeface="Times New Roman" pitchFamily="18" charset="0"/>
                          <a:cs typeface="Times New Roman" pitchFamily="18" charset="0"/>
                        </a:rPr>
                        <a:t>.11)</a:t>
                      </a:r>
                      <a:endParaRPr lang="it-IT" sz="1800" dirty="0">
                        <a:latin typeface="Times New Roman" pitchFamily="18" charset="0"/>
                        <a:cs typeface="Times New Roman" pitchFamily="18" charset="0"/>
                      </a:endParaRPr>
                    </a:p>
                  </a:txBody>
                  <a:tcPr/>
                </a:tc>
              </a:tr>
              <a:tr h="308154">
                <a:tc>
                  <a:txBody>
                    <a:bodyPr/>
                    <a:lstStyle/>
                    <a:p>
                      <a:r>
                        <a:rPr lang="it-IT" sz="1800" b="0" dirty="0" smtClean="0">
                          <a:latin typeface="Times New Roman" pitchFamily="18" charset="0"/>
                          <a:cs typeface="Times New Roman" pitchFamily="18" charset="0"/>
                        </a:rPr>
                        <a:t>III B</a:t>
                      </a:r>
                      <a:endParaRPr lang="it-IT" sz="1800" b="0" dirty="0">
                        <a:latin typeface="Times New Roman" pitchFamily="18" charset="0"/>
                        <a:cs typeface="Times New Roman" pitchFamily="18" charset="0"/>
                      </a:endParaRPr>
                    </a:p>
                  </a:txBody>
                  <a:tcPr/>
                </a:tc>
                <a:tc>
                  <a:txBody>
                    <a:bodyPr/>
                    <a:lstStyle/>
                    <a:p>
                      <a:r>
                        <a:rPr lang="it-IT" sz="1800" b="0" dirty="0" smtClean="0">
                          <a:solidFill>
                            <a:srgbClr val="FF0000"/>
                          </a:solidFill>
                          <a:latin typeface="Times New Roman" pitchFamily="18" charset="0"/>
                          <a:cs typeface="Times New Roman" pitchFamily="18" charset="0"/>
                        </a:rPr>
                        <a:t>     6,40</a:t>
                      </a:r>
                      <a:r>
                        <a:rPr lang="it-IT" sz="1800" b="0" baseline="0" dirty="0" smtClean="0">
                          <a:solidFill>
                            <a:srgbClr val="FF0000"/>
                          </a:solidFill>
                          <a:latin typeface="Times New Roman" pitchFamily="18" charset="0"/>
                          <a:cs typeface="Times New Roman" pitchFamily="18" charset="0"/>
                        </a:rPr>
                        <a:t> (</a:t>
                      </a:r>
                      <a:r>
                        <a:rPr lang="it-IT" sz="1800" b="0" baseline="0" dirty="0" err="1" smtClean="0">
                          <a:solidFill>
                            <a:srgbClr val="FF0000"/>
                          </a:solidFill>
                          <a:latin typeface="Times New Roman" pitchFamily="18" charset="0"/>
                          <a:cs typeface="Times New Roman" pitchFamily="18" charset="0"/>
                        </a:rPr>
                        <a:t>ins</a:t>
                      </a:r>
                      <a:r>
                        <a:rPr lang="it-IT" sz="1800" b="0" baseline="0" dirty="0" smtClean="0">
                          <a:solidFill>
                            <a:srgbClr val="FF0000"/>
                          </a:solidFill>
                          <a:latin typeface="Times New Roman" pitchFamily="18" charset="0"/>
                          <a:cs typeface="Times New Roman" pitchFamily="18" charset="0"/>
                        </a:rPr>
                        <a:t>.6)</a:t>
                      </a:r>
                      <a:endParaRPr lang="it-IT" sz="1800" b="0" dirty="0">
                        <a:solidFill>
                          <a:srgbClr val="FF0000"/>
                        </a:solidFill>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7,46 (</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 3)</a:t>
                      </a:r>
                      <a:endParaRPr lang="it-IT" sz="1800" b="0" dirty="0">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a:t>
                      </a:r>
                      <a:r>
                        <a:rPr lang="it-IT" sz="1800" b="0" dirty="0" smtClean="0">
                          <a:solidFill>
                            <a:srgbClr val="FF0000"/>
                          </a:solidFill>
                          <a:latin typeface="Times New Roman" pitchFamily="18" charset="0"/>
                          <a:cs typeface="Times New Roman" pitchFamily="18" charset="0"/>
                        </a:rPr>
                        <a:t>7,00 </a:t>
                      </a:r>
                      <a:r>
                        <a:rPr lang="it-IT" sz="1800" b="0" baseline="0" dirty="0" smtClean="0">
                          <a:solidFill>
                            <a:srgbClr val="FF0000"/>
                          </a:solidFill>
                          <a:latin typeface="Times New Roman" pitchFamily="18" charset="0"/>
                          <a:cs typeface="Times New Roman" pitchFamily="18" charset="0"/>
                        </a:rPr>
                        <a:t>(</a:t>
                      </a:r>
                      <a:r>
                        <a:rPr lang="it-IT" sz="1800" b="0" baseline="0" dirty="0" err="1" smtClean="0">
                          <a:solidFill>
                            <a:srgbClr val="FF0000"/>
                          </a:solidFill>
                          <a:latin typeface="Times New Roman" pitchFamily="18" charset="0"/>
                          <a:cs typeface="Times New Roman" pitchFamily="18" charset="0"/>
                        </a:rPr>
                        <a:t>ins</a:t>
                      </a:r>
                      <a:r>
                        <a:rPr lang="it-IT" sz="1800" b="0" baseline="0" dirty="0" smtClean="0">
                          <a:solidFill>
                            <a:srgbClr val="FF0000"/>
                          </a:solidFill>
                          <a:latin typeface="Times New Roman" pitchFamily="18" charset="0"/>
                          <a:cs typeface="Times New Roman" pitchFamily="18" charset="0"/>
                        </a:rPr>
                        <a:t>.  2)</a:t>
                      </a:r>
                      <a:endParaRPr lang="it-IT" sz="1800" b="0" dirty="0">
                        <a:solidFill>
                          <a:srgbClr val="FF0000"/>
                        </a:solidFill>
                        <a:latin typeface="Times New Roman" pitchFamily="18" charset="0"/>
                        <a:cs typeface="Times New Roman" pitchFamily="18" charset="0"/>
                      </a:endParaRPr>
                    </a:p>
                  </a:txBody>
                  <a:tcPr/>
                </a:tc>
                <a:tc>
                  <a:txBody>
                    <a:bodyPr/>
                    <a:lstStyle/>
                    <a:p>
                      <a:r>
                        <a:rPr lang="it-IT" sz="1800" dirty="0" smtClean="0">
                          <a:latin typeface="Times New Roman" pitchFamily="18" charset="0"/>
                          <a:cs typeface="Times New Roman" pitchFamily="18" charset="0"/>
                        </a:rPr>
                        <a:t>  7,02 (</a:t>
                      </a:r>
                      <a:r>
                        <a:rPr lang="it-IT" sz="1800" dirty="0" err="1" smtClean="0">
                          <a:latin typeface="Times New Roman" pitchFamily="18" charset="0"/>
                          <a:cs typeface="Times New Roman" pitchFamily="18" charset="0"/>
                        </a:rPr>
                        <a:t>ins</a:t>
                      </a:r>
                      <a:r>
                        <a:rPr lang="it-IT" sz="1800" dirty="0" smtClean="0">
                          <a:latin typeface="Times New Roman" pitchFamily="18" charset="0"/>
                          <a:cs typeface="Times New Roman" pitchFamily="18" charset="0"/>
                        </a:rPr>
                        <a:t>..5)</a:t>
                      </a:r>
                      <a:endParaRPr lang="it-IT" sz="1800" dirty="0">
                        <a:latin typeface="Times New Roman" pitchFamily="18" charset="0"/>
                        <a:cs typeface="Times New Roman" pitchFamily="18" charset="0"/>
                      </a:endParaRPr>
                    </a:p>
                  </a:txBody>
                  <a:tcPr/>
                </a:tc>
              </a:tr>
              <a:tr h="308154">
                <a:tc>
                  <a:txBody>
                    <a:bodyPr/>
                    <a:lstStyle/>
                    <a:p>
                      <a:r>
                        <a:rPr lang="it-IT" sz="1800" b="0" dirty="0" smtClean="0">
                          <a:latin typeface="Times New Roman" pitchFamily="18" charset="0"/>
                          <a:cs typeface="Times New Roman" pitchFamily="18" charset="0"/>
                        </a:rPr>
                        <a:t>III E</a:t>
                      </a:r>
                      <a:endParaRPr lang="it-IT" sz="1800" b="0" dirty="0">
                        <a:latin typeface="Times New Roman" pitchFamily="18" charset="0"/>
                        <a:cs typeface="Times New Roman" pitchFamily="18" charset="0"/>
                      </a:endParaRPr>
                    </a:p>
                  </a:txBody>
                  <a:tcPr/>
                </a:tc>
                <a:tc>
                  <a:txBody>
                    <a:bodyPr/>
                    <a:lstStyle/>
                    <a:p>
                      <a:r>
                        <a:rPr lang="it-IT" sz="1800" b="0" dirty="0" smtClean="0">
                          <a:solidFill>
                            <a:srgbClr val="0000FF"/>
                          </a:solidFill>
                          <a:latin typeface="Times New Roman" pitchFamily="18" charset="0"/>
                          <a:cs typeface="Times New Roman" pitchFamily="18" charset="0"/>
                        </a:rPr>
                        <a:t>     </a:t>
                      </a:r>
                      <a:r>
                        <a:rPr lang="it-IT" sz="1800" b="0" dirty="0" smtClean="0">
                          <a:solidFill>
                            <a:schemeClr val="tx1"/>
                          </a:solidFill>
                          <a:latin typeface="Times New Roman" pitchFamily="18" charset="0"/>
                          <a:cs typeface="Times New Roman" pitchFamily="18" charset="0"/>
                        </a:rPr>
                        <a:t>7,50</a:t>
                      </a:r>
                      <a:r>
                        <a:rPr lang="it-IT" sz="1800" b="0" dirty="0" smtClean="0">
                          <a:solidFill>
                            <a:srgbClr val="0000FF"/>
                          </a:solidFill>
                          <a:latin typeface="Times New Roman" pitchFamily="18" charset="0"/>
                          <a:cs typeface="Times New Roman" pitchFamily="18" charset="0"/>
                        </a:rPr>
                        <a:t> </a:t>
                      </a:r>
                      <a:r>
                        <a:rPr lang="it-IT" sz="1800" b="0" dirty="0" smtClean="0">
                          <a:latin typeface="Times New Roman" pitchFamily="18" charset="0"/>
                          <a:cs typeface="Times New Roman" pitchFamily="18" charset="0"/>
                        </a:rPr>
                        <a:t>(</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a:t>
                      </a:r>
                      <a:r>
                        <a:rPr lang="it-IT" sz="1800" b="0" baseline="0" dirty="0" smtClean="0">
                          <a:latin typeface="Times New Roman" pitchFamily="18" charset="0"/>
                          <a:cs typeface="Times New Roman" pitchFamily="18" charset="0"/>
                        </a:rPr>
                        <a:t> 0)</a:t>
                      </a:r>
                      <a:endParaRPr lang="it-IT" sz="1800" b="0" dirty="0">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8,60 ( </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 0)</a:t>
                      </a:r>
                      <a:endParaRPr lang="it-IT" sz="1800" b="0" dirty="0">
                        <a:latin typeface="Times New Roman" pitchFamily="18" charset="0"/>
                        <a:cs typeface="Times New Roman" pitchFamily="18" charset="0"/>
                      </a:endParaRPr>
                    </a:p>
                  </a:txBody>
                  <a:tcPr/>
                </a:tc>
                <a:tc>
                  <a:txBody>
                    <a:bodyPr/>
                    <a:lstStyle/>
                    <a:p>
                      <a:r>
                        <a:rPr lang="it-IT" sz="1800" b="0" dirty="0" smtClean="0">
                          <a:latin typeface="Times New Roman" pitchFamily="18" charset="0"/>
                          <a:cs typeface="Times New Roman" pitchFamily="18" charset="0"/>
                        </a:rPr>
                        <a:t>   8,12 (</a:t>
                      </a:r>
                      <a:r>
                        <a:rPr lang="it-IT" sz="1800" b="0" dirty="0" err="1" smtClean="0">
                          <a:latin typeface="Times New Roman" pitchFamily="18" charset="0"/>
                          <a:cs typeface="Times New Roman" pitchFamily="18" charset="0"/>
                        </a:rPr>
                        <a:t>ins</a:t>
                      </a:r>
                      <a:r>
                        <a:rPr lang="it-IT" sz="1800" b="0" dirty="0" smtClean="0">
                          <a:latin typeface="Times New Roman" pitchFamily="18" charset="0"/>
                          <a:cs typeface="Times New Roman" pitchFamily="18" charset="0"/>
                        </a:rPr>
                        <a:t>.</a:t>
                      </a:r>
                      <a:r>
                        <a:rPr lang="it-IT" sz="1800" b="0" baseline="0" dirty="0" smtClean="0">
                          <a:latin typeface="Times New Roman" pitchFamily="18" charset="0"/>
                          <a:cs typeface="Times New Roman" pitchFamily="18" charset="0"/>
                        </a:rPr>
                        <a:t> 0</a:t>
                      </a:r>
                      <a:r>
                        <a:rPr lang="it-IT" sz="1800" b="0" dirty="0" smtClean="0">
                          <a:latin typeface="Times New Roman" pitchFamily="18" charset="0"/>
                          <a:cs typeface="Times New Roman" pitchFamily="18" charset="0"/>
                        </a:rPr>
                        <a:t>)</a:t>
                      </a:r>
                      <a:endParaRPr lang="it-IT" sz="1800" b="0" dirty="0">
                        <a:latin typeface="Times New Roman" pitchFamily="18" charset="0"/>
                        <a:cs typeface="Times New Roman" pitchFamily="18" charset="0"/>
                      </a:endParaRPr>
                    </a:p>
                  </a:txBody>
                  <a:tcPr/>
                </a:tc>
                <a:tc>
                  <a:txBody>
                    <a:bodyPr/>
                    <a:lstStyle/>
                    <a:p>
                      <a:r>
                        <a:rPr lang="it-IT" sz="1800" dirty="0" smtClean="0">
                          <a:latin typeface="Times New Roman" pitchFamily="18" charset="0"/>
                          <a:cs typeface="Times New Roman" pitchFamily="18" charset="0"/>
                        </a:rPr>
                        <a:t>  non svolta</a:t>
                      </a:r>
                      <a:endParaRPr lang="it-IT" sz="1800" dirty="0">
                        <a:latin typeface="Times New Roman" pitchFamily="18" charset="0"/>
                        <a:cs typeface="Times New Roman" pitchFamily="18" charset="0"/>
                      </a:endParaRPr>
                    </a:p>
                  </a:txBody>
                  <a:tcPr/>
                </a:tc>
              </a:tr>
              <a:tr h="308154">
                <a:tc>
                  <a:txBody>
                    <a:bodyPr/>
                    <a:lstStyle/>
                    <a:p>
                      <a:r>
                        <a:rPr lang="it-IT" sz="1800" b="0" dirty="0" smtClean="0">
                          <a:latin typeface="Times New Roman" pitchFamily="18" charset="0"/>
                          <a:cs typeface="Times New Roman" pitchFamily="18" charset="0"/>
                        </a:rPr>
                        <a:t>Voto medio</a:t>
                      </a:r>
                      <a:endParaRPr lang="it-IT" sz="1800" b="0" dirty="0">
                        <a:latin typeface="Times New Roman" pitchFamily="18" charset="0"/>
                        <a:cs typeface="Times New Roman" pitchFamily="18" charset="0"/>
                      </a:endParaRPr>
                    </a:p>
                  </a:txBody>
                  <a:tcPr/>
                </a:tc>
                <a:tc>
                  <a:txBody>
                    <a:bodyPr/>
                    <a:lstStyle/>
                    <a:p>
                      <a:pPr algn="ctr" fontAlgn="b"/>
                      <a:r>
                        <a:rPr lang="it-IT" sz="1800" b="0" i="0" u="none" strike="noStrike" dirty="0" smtClean="0">
                          <a:solidFill>
                            <a:srgbClr val="000000"/>
                          </a:solidFill>
                          <a:latin typeface="Times New Roman" pitchFamily="18" charset="0"/>
                          <a:cs typeface="Times New Roman" pitchFamily="18" charset="0"/>
                        </a:rPr>
                        <a:t>6,9 (11)</a:t>
                      </a:r>
                      <a:endParaRPr lang="it-IT" sz="18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ctr" fontAlgn="b"/>
                      <a:r>
                        <a:rPr lang="it-IT" sz="1800" b="0" i="0" u="none" strike="noStrike" dirty="0" smtClean="0">
                          <a:solidFill>
                            <a:srgbClr val="000000"/>
                          </a:solidFill>
                          <a:latin typeface="Times New Roman" pitchFamily="18" charset="0"/>
                          <a:cs typeface="Times New Roman" pitchFamily="18" charset="0"/>
                        </a:rPr>
                        <a:t>7,68 (</a:t>
                      </a:r>
                      <a:r>
                        <a:rPr lang="it-IT" sz="1800" b="0" i="0" u="none" strike="noStrike" dirty="0" err="1" smtClean="0">
                          <a:solidFill>
                            <a:srgbClr val="000000"/>
                          </a:solidFill>
                          <a:latin typeface="Times New Roman" pitchFamily="18" charset="0"/>
                          <a:cs typeface="Times New Roman" pitchFamily="18" charset="0"/>
                        </a:rPr>
                        <a:t>ins</a:t>
                      </a:r>
                      <a:r>
                        <a:rPr lang="it-IT" sz="1800" b="0" i="0" u="none" strike="noStrike" dirty="0" smtClean="0">
                          <a:solidFill>
                            <a:srgbClr val="000000"/>
                          </a:solidFill>
                          <a:latin typeface="Times New Roman" pitchFamily="18" charset="0"/>
                          <a:cs typeface="Times New Roman" pitchFamily="18" charset="0"/>
                        </a:rPr>
                        <a:t>.7)</a:t>
                      </a:r>
                      <a:endParaRPr lang="it-IT" sz="1800" b="0" i="0" u="none" strike="noStrike" dirty="0">
                        <a:solidFill>
                          <a:srgbClr val="000000"/>
                        </a:solidFill>
                        <a:latin typeface="Times New Roman" pitchFamily="18" charset="0"/>
                        <a:cs typeface="Times New Roman" pitchFamily="18" charset="0"/>
                      </a:endParaRPr>
                    </a:p>
                  </a:txBody>
                  <a:tcPr marL="9525" marR="9525" marT="9525" marB="0" anchor="b"/>
                </a:tc>
                <a:tc>
                  <a:txBody>
                    <a:bodyPr/>
                    <a:lstStyle/>
                    <a:p>
                      <a:pPr algn="ctr" fontAlgn="b"/>
                      <a:r>
                        <a:rPr lang="it-IT" sz="1800" b="1" i="0" u="none" strike="noStrike" dirty="0" smtClean="0">
                          <a:solidFill>
                            <a:srgbClr val="0000FF"/>
                          </a:solidFill>
                          <a:latin typeface="Times New Roman" pitchFamily="18" charset="0"/>
                          <a:cs typeface="Times New Roman" pitchFamily="18" charset="0"/>
                        </a:rPr>
                        <a:t>7,70 (</a:t>
                      </a:r>
                      <a:r>
                        <a:rPr lang="it-IT" sz="1800" b="1" i="0" u="none" strike="noStrike" dirty="0" err="1" smtClean="0">
                          <a:solidFill>
                            <a:srgbClr val="0000FF"/>
                          </a:solidFill>
                          <a:latin typeface="Times New Roman" pitchFamily="18" charset="0"/>
                          <a:cs typeface="Times New Roman" pitchFamily="18" charset="0"/>
                        </a:rPr>
                        <a:t>ins</a:t>
                      </a:r>
                      <a:r>
                        <a:rPr lang="it-IT" sz="1800" b="1" i="0" u="none" strike="noStrike" dirty="0" smtClean="0">
                          <a:solidFill>
                            <a:srgbClr val="0000FF"/>
                          </a:solidFill>
                          <a:latin typeface="Times New Roman" pitchFamily="18" charset="0"/>
                          <a:cs typeface="Times New Roman" pitchFamily="18" charset="0"/>
                        </a:rPr>
                        <a:t>.2)</a:t>
                      </a:r>
                      <a:endParaRPr lang="it-IT" sz="1800" b="1" i="0" u="none" strike="noStrike" dirty="0">
                        <a:solidFill>
                          <a:srgbClr val="0000FF"/>
                        </a:solidFill>
                        <a:latin typeface="Times New Roman" pitchFamily="18" charset="0"/>
                        <a:cs typeface="Times New Roman" pitchFamily="18" charset="0"/>
                      </a:endParaRPr>
                    </a:p>
                  </a:txBody>
                  <a:tcPr marL="9525" marR="9525" marT="9525" marB="0" anchor="b"/>
                </a:tc>
                <a:tc>
                  <a:txBody>
                    <a:bodyPr/>
                    <a:lstStyle/>
                    <a:p>
                      <a:pPr algn="ctr" fontAlgn="b"/>
                      <a:r>
                        <a:rPr lang="it-IT" sz="1800" b="1" i="0" u="none" strike="noStrike" dirty="0" smtClean="0">
                          <a:solidFill>
                            <a:srgbClr val="FF0000"/>
                          </a:solidFill>
                          <a:latin typeface="Times New Roman" pitchFamily="18" charset="0"/>
                          <a:cs typeface="Times New Roman" pitchFamily="18" charset="0"/>
                        </a:rPr>
                        <a:t>6,82 (16)</a:t>
                      </a:r>
                      <a:endParaRPr lang="it-IT" sz="1800" b="1" i="0" u="none" strike="noStrike" dirty="0">
                        <a:solidFill>
                          <a:srgbClr val="FF0000"/>
                        </a:solidFill>
                        <a:latin typeface="Times New Roman" pitchFamily="18" charset="0"/>
                        <a:cs typeface="Times New Roman" pitchFamily="18"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1950</TotalTime>
  <Words>1967</Words>
  <Application>Microsoft Office PowerPoint</Application>
  <PresentationFormat>Presentazione su schermo (4:3)</PresentationFormat>
  <Paragraphs>392</Paragraphs>
  <Slides>16</Slides>
  <Notes>10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 Risultati sintetici valutazione secondaria di 1° grado I quadrimestre a.s. 2016-17</vt:lpstr>
      <vt:lpstr>Diapositiva 2</vt:lpstr>
      <vt:lpstr>Diapositiva 3</vt:lpstr>
      <vt:lpstr>Diapositiva 4</vt:lpstr>
      <vt:lpstr>Diapositiva 5</vt:lpstr>
      <vt:lpstr>Diapositiva 6</vt:lpstr>
      <vt:lpstr>Diapositiva 7</vt:lpstr>
      <vt:lpstr>Risultati prove quadrim. scuola secondaria di 1°grado. I Quadrimestre</vt:lpstr>
      <vt:lpstr>Risultati prove trasversali scuola secondaria di 1°grado. I Quadrimestre</vt:lpstr>
      <vt:lpstr>Considerazioni</vt:lpstr>
      <vt:lpstr>  Obiettivi e  benchmark alla base del Piano di Miglioramento dell’Istituto. </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Risultati valutazione interna primo quadrimestre  a.s. 2014-15</dc:title>
  <dc:creator>preside</dc:creator>
  <cp:lastModifiedBy>preside</cp:lastModifiedBy>
  <cp:revision>276</cp:revision>
  <dcterms:created xsi:type="dcterms:W3CDTF">2015-02-16T11:44:22Z</dcterms:created>
  <dcterms:modified xsi:type="dcterms:W3CDTF">2017-03-02T12:29:31Z</dcterms:modified>
</cp:coreProperties>
</file>