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3" r:id="rId2"/>
    <p:sldId id="257" r:id="rId3"/>
    <p:sldId id="379" r:id="rId4"/>
    <p:sldId id="351" r:id="rId5"/>
    <p:sldId id="378" r:id="rId6"/>
    <p:sldId id="380" r:id="rId7"/>
    <p:sldId id="381" r:id="rId8"/>
    <p:sldId id="382" r:id="rId9"/>
    <p:sldId id="352" r:id="rId10"/>
    <p:sldId id="384" r:id="rId11"/>
    <p:sldId id="367" r:id="rId12"/>
    <p:sldId id="383" r:id="rId13"/>
    <p:sldId id="376" r:id="rId14"/>
    <p:sldId id="260" r:id="rId15"/>
    <p:sldId id="377" r:id="rId16"/>
    <p:sldId id="374" r:id="rId17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FF7C80"/>
    <a:srgbClr val="FF505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0DF82-565B-43A4-8E0B-30462ED6F3FA}" type="datetimeFigureOut">
              <a:rPr lang="it-IT" smtClean="0"/>
              <a:pPr/>
              <a:t>05/03/2018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A5702-491A-469B-A280-68FA2E08CD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2834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A5702-491A-469B-A280-68FA2E08CD80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A5702-491A-469B-A280-68FA2E08CD80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A5702-491A-469B-A280-68FA2E08CD80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A5702-491A-469B-A280-68FA2E08CD80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A5702-491A-469B-A280-68FA2E08CD80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A5702-491A-469B-A280-68FA2E08CD80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A5702-491A-469B-A280-68FA2E08CD80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A5702-491A-469B-A280-68FA2E08CD80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A5702-491A-469B-A280-68FA2E08CD80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49006A-FCF3-47BC-893B-EC60D140841C}" type="datetimeFigureOut">
              <a:rPr lang="it-IT" smtClean="0"/>
              <a:pPr/>
              <a:t>05/03/2018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AF2804-FF44-4B7C-A62A-5F9D2C9657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9006A-FCF3-47BC-893B-EC60D140841C}" type="datetimeFigureOut">
              <a:rPr lang="it-IT" smtClean="0"/>
              <a:pPr/>
              <a:t>05/03/2018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F2804-FF44-4B7C-A62A-5F9D2C9657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9006A-FCF3-47BC-893B-EC60D140841C}" type="datetimeFigureOut">
              <a:rPr lang="it-IT" smtClean="0"/>
              <a:pPr/>
              <a:t>05/03/2018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F2804-FF44-4B7C-A62A-5F9D2C9657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9006A-FCF3-47BC-893B-EC60D140841C}" type="datetimeFigureOut">
              <a:rPr lang="it-IT" smtClean="0"/>
              <a:pPr/>
              <a:t>05/03/2018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F2804-FF44-4B7C-A62A-5F9D2C96578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9006A-FCF3-47BC-893B-EC60D140841C}" type="datetimeFigureOut">
              <a:rPr lang="it-IT" smtClean="0"/>
              <a:pPr/>
              <a:t>05/03/2018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F2804-FF44-4B7C-A62A-5F9D2C96578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9006A-FCF3-47BC-893B-EC60D140841C}" type="datetimeFigureOut">
              <a:rPr lang="it-IT" smtClean="0"/>
              <a:pPr/>
              <a:t>05/03/2018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F2804-FF44-4B7C-A62A-5F9D2C96578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9006A-FCF3-47BC-893B-EC60D140841C}" type="datetimeFigureOut">
              <a:rPr lang="it-IT" smtClean="0"/>
              <a:pPr/>
              <a:t>05/03/2018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F2804-FF44-4B7C-A62A-5F9D2C9657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9006A-FCF3-47BC-893B-EC60D140841C}" type="datetimeFigureOut">
              <a:rPr lang="it-IT" smtClean="0"/>
              <a:pPr/>
              <a:t>05/03/2018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F2804-FF44-4B7C-A62A-5F9D2C96578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49006A-FCF3-47BC-893B-EC60D140841C}" type="datetimeFigureOut">
              <a:rPr lang="it-IT" smtClean="0"/>
              <a:pPr/>
              <a:t>05/03/2018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F2804-FF44-4B7C-A62A-5F9D2C9657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49006A-FCF3-47BC-893B-EC60D140841C}" type="datetimeFigureOut">
              <a:rPr lang="it-IT" smtClean="0"/>
              <a:pPr/>
              <a:t>05/03/2018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AF2804-FF44-4B7C-A62A-5F9D2C9657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49006A-FCF3-47BC-893B-EC60D140841C}" type="datetimeFigureOut">
              <a:rPr lang="it-IT" smtClean="0"/>
              <a:pPr/>
              <a:t>05/03/2018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AF2804-FF44-4B7C-A62A-5F9D2C96578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49006A-FCF3-47BC-893B-EC60D140841C}" type="datetimeFigureOut">
              <a:rPr lang="it-IT" smtClean="0"/>
              <a:pPr/>
              <a:t>05/03/2018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AF2804-FF44-4B7C-A62A-5F9D2C96578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1368151"/>
          </a:xfrm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Risultati sintetici valutazione</a:t>
            </a:r>
            <a:br>
              <a:rPr lang="it-IT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 quadrimestre </a:t>
            </a:r>
            <a:r>
              <a:rPr lang="it-IT" sz="4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a.s.</a:t>
            </a:r>
            <a:r>
              <a:rPr lang="it-IT" sz="4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2017-18</a:t>
            </a:r>
            <a:endParaRPr lang="it-IT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979712" y="3573016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SCUOLA PRIMARIA</a:t>
            </a: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it-IT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28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Nel </a:t>
            </a:r>
            <a:r>
              <a:rPr lang="it-IT" sz="28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piano di miglioramento abbiamo indicato che gli alunni con OTTIMO E DISTINTO devono raggiungere una percentuale che superi il 50 %.</a:t>
            </a:r>
            <a:endParaRPr lang="it-IT" sz="2800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sz="2400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54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82" name="Rettangolo 6"/>
          <p:cNvSpPr>
            <a:spLocks noChangeArrowheads="1"/>
          </p:cNvSpPr>
          <p:nvPr/>
        </p:nvSpPr>
        <p:spPr bwMode="auto">
          <a:xfrm>
            <a:off x="323850" y="260350"/>
            <a:ext cx="85693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Scuola primaria: voto medio delle </a:t>
            </a: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diverse discipline nello scrutinio del primo quadrimestre</a:t>
            </a:r>
          </a:p>
        </p:txBody>
      </p:sp>
      <p:graphicFrame>
        <p:nvGraphicFramePr>
          <p:cNvPr id="6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042632"/>
              </p:ext>
            </p:extLst>
          </p:nvPr>
        </p:nvGraphicFramePr>
        <p:xfrm>
          <a:off x="14753792" y="1340768"/>
          <a:ext cx="270764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82296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</a:tr>
              <a:tr h="360916">
                <a:tc>
                  <a:txBody>
                    <a:bodyPr/>
                    <a:lstStyle/>
                    <a:p>
                      <a:endParaRPr lang="it-I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1" i="0" u="none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1" i="0" u="none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1" i="0" u="none" strike="noStrike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0916">
                <a:tc>
                  <a:txBody>
                    <a:bodyPr/>
                    <a:lstStyle/>
                    <a:p>
                      <a:endParaRPr lang="it-I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Segnaposto contenuto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35597027"/>
              </p:ext>
            </p:extLst>
          </p:nvPr>
        </p:nvGraphicFramePr>
        <p:xfrm>
          <a:off x="1261055" y="3973374"/>
          <a:ext cx="7705203" cy="2183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648072"/>
                <a:gridCol w="652711"/>
                <a:gridCol w="643433"/>
                <a:gridCol w="648072"/>
                <a:gridCol w="576064"/>
                <a:gridCol w="576064"/>
                <a:gridCol w="792088"/>
                <a:gridCol w="720080"/>
                <a:gridCol w="648072"/>
                <a:gridCol w="648419"/>
              </a:tblGrid>
              <a:tr h="701251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/>
                        <a:t>Ita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Ing</a:t>
                      </a:r>
                      <a:endParaRPr lang="it-IT" sz="1600" dirty="0" smtClean="0"/>
                    </a:p>
                    <a:p>
                      <a:pPr algn="ctr"/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Sto</a:t>
                      </a:r>
                    </a:p>
                    <a:p>
                      <a:pPr algn="ctr"/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Geo</a:t>
                      </a:r>
                      <a:endParaRPr lang="it-IT" sz="1600" dirty="0" smtClean="0"/>
                    </a:p>
                    <a:p>
                      <a:pPr algn="ctr"/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Mat</a:t>
                      </a:r>
                      <a:endParaRPr lang="it-IT" sz="1600" dirty="0" smtClean="0"/>
                    </a:p>
                    <a:p>
                      <a:pPr algn="ctr"/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 Sci</a:t>
                      </a:r>
                    </a:p>
                    <a:p>
                      <a:pPr algn="ctr"/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E.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Tec</a:t>
                      </a:r>
                      <a:endParaRPr lang="it-IT" sz="1600" dirty="0" smtClean="0"/>
                    </a:p>
                    <a:p>
                      <a:pPr algn="ctr"/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/>
                        <a:t>Mus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Art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/>
                        <a:t>E.Fis</a:t>
                      </a:r>
                      <a:endParaRPr lang="it-IT" sz="1600" dirty="0"/>
                    </a:p>
                  </a:txBody>
                  <a:tcPr/>
                </a:tc>
              </a:tr>
              <a:tr h="475617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Cantiano</a:t>
                      </a:r>
                      <a:endParaRPr lang="it-I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8,36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8,39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8,24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8,32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8,40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8,27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8,46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8,40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8,44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8,25</a:t>
                      </a:r>
                      <a:endParaRPr lang="it-IT" dirty="0"/>
                    </a:p>
                  </a:txBody>
                  <a:tcPr marL="9525" marR="9525" marT="9525" marB="0" anchor="b"/>
                </a:tc>
              </a:tr>
              <a:tr h="311667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Cagli </a:t>
                      </a:r>
                      <a:endParaRPr lang="it-I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7,83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7,90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7,84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7,74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7,95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7,68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8,41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8,26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7,74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8,38</a:t>
                      </a:r>
                      <a:endParaRPr lang="it-IT" dirty="0"/>
                    </a:p>
                  </a:txBody>
                  <a:tcPr marL="9525" marR="9525" marT="9525" marB="0" anchor="b"/>
                </a:tc>
              </a:tr>
              <a:tr h="311667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Pianello</a:t>
                      </a:r>
                      <a:endParaRPr lang="it-I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8,12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8,49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8,60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8,45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8,12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8,33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8,00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9,00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8,45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7,77</a:t>
                      </a:r>
                      <a:endParaRPr lang="it-IT" dirty="0"/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Rettangolo 6"/>
          <p:cNvSpPr>
            <a:spLocks noChangeArrowheads="1"/>
          </p:cNvSpPr>
          <p:nvPr/>
        </p:nvSpPr>
        <p:spPr bwMode="auto">
          <a:xfrm>
            <a:off x="395536" y="3717032"/>
            <a:ext cx="8569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graphicFrame>
        <p:nvGraphicFramePr>
          <p:cNvPr id="8" name="Segnaposto contenut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3719056"/>
              </p:ext>
            </p:extLst>
          </p:nvPr>
        </p:nvGraphicFramePr>
        <p:xfrm>
          <a:off x="251520" y="1412776"/>
          <a:ext cx="7705203" cy="1908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648072"/>
                <a:gridCol w="652711"/>
                <a:gridCol w="643433"/>
                <a:gridCol w="648072"/>
                <a:gridCol w="576064"/>
                <a:gridCol w="576064"/>
                <a:gridCol w="792088"/>
                <a:gridCol w="720080"/>
                <a:gridCol w="648072"/>
                <a:gridCol w="648419"/>
              </a:tblGrid>
              <a:tr h="701251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/>
                        <a:t>Ita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Ing</a:t>
                      </a:r>
                      <a:endParaRPr lang="it-IT" sz="1600" dirty="0" smtClean="0"/>
                    </a:p>
                    <a:p>
                      <a:pPr algn="ctr"/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Sto</a:t>
                      </a:r>
                    </a:p>
                    <a:p>
                      <a:pPr algn="ctr"/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Geo</a:t>
                      </a:r>
                      <a:endParaRPr lang="it-IT" sz="1600" dirty="0" smtClean="0"/>
                    </a:p>
                    <a:p>
                      <a:pPr algn="ctr"/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Mat</a:t>
                      </a:r>
                      <a:endParaRPr lang="it-IT" sz="1600" dirty="0" smtClean="0"/>
                    </a:p>
                    <a:p>
                      <a:pPr algn="ctr"/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 Sci</a:t>
                      </a:r>
                    </a:p>
                    <a:p>
                      <a:pPr algn="ctr"/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E.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Tec</a:t>
                      </a:r>
                      <a:endParaRPr lang="it-IT" sz="1600" dirty="0" smtClean="0"/>
                    </a:p>
                    <a:p>
                      <a:pPr algn="ctr"/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/>
                        <a:t>Mus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Art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/>
                        <a:t>E.Fis</a:t>
                      </a:r>
                      <a:endParaRPr lang="it-IT" sz="1600" dirty="0"/>
                    </a:p>
                  </a:txBody>
                  <a:tcPr/>
                </a:tc>
              </a:tr>
              <a:tr h="475617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Cantiano</a:t>
                      </a:r>
                      <a:endParaRPr lang="it-I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8,48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8,48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8,52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8,64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8,53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8,52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8,84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8,61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8,51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8,90</a:t>
                      </a:r>
                      <a:endParaRPr lang="it-IT" dirty="0"/>
                    </a:p>
                  </a:txBody>
                  <a:tcPr marL="9525" marR="9525" marT="9525" marB="0" anchor="b"/>
                </a:tc>
              </a:tr>
              <a:tr h="311667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Cagli </a:t>
                      </a:r>
                      <a:endParaRPr lang="it-I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8,03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8,09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7,90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7,88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7,97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8,06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8,47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8,17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8,34</a:t>
                      </a:r>
                      <a:endParaRPr lang="it-IT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8,78</a:t>
                      </a:r>
                      <a:endParaRPr lang="it-IT" dirty="0"/>
                    </a:p>
                  </a:txBody>
                  <a:tcPr marL="9525" marR="9525" marT="9525" marB="0" anchor="b"/>
                </a:tc>
              </a:tr>
              <a:tr h="311667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Pianello</a:t>
                      </a:r>
                      <a:endParaRPr lang="it-IT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8,11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8,50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8,44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8,33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8,50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8,11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8,33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8,38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9,38</a:t>
                      </a:r>
                      <a:endParaRPr lang="it-IT" sz="2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755576" y="96823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a.s.</a:t>
            </a:r>
            <a:r>
              <a:rPr lang="it-IT" b="1" dirty="0" smtClean="0"/>
              <a:t> 2016/2017</a:t>
            </a:r>
            <a:endParaRPr lang="it-IT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84739" y="353236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a.s.</a:t>
            </a:r>
            <a:r>
              <a:rPr lang="it-IT" b="1" dirty="0" smtClean="0"/>
              <a:t> 2017/2018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82" grpId="0"/>
      <p:bldP spid="2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t-IT" sz="2800" b="1" dirty="0">
                <a:latin typeface="Times New Roman" pitchFamily="18" charset="0"/>
                <a:cs typeface="Times New Roman" pitchFamily="18" charset="0"/>
              </a:rPr>
              <a:t>Nella scuola di Cantiano le valutazioni risultano abbastanza elevate in tutte le 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discipline.</a:t>
            </a:r>
          </a:p>
          <a:p>
            <a:pPr marL="342900" indent="-342900">
              <a:buFont typeface="Arial" pitchFamily="34" charset="0"/>
              <a:buChar char="•"/>
            </a:pP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it-IT" sz="2800" b="1" dirty="0">
                <a:latin typeface="Times New Roman" pitchFamily="18" charset="0"/>
                <a:cs typeface="Times New Roman" pitchFamily="18" charset="0"/>
              </a:rPr>
              <a:t>Nella scuola di Cagli le valutazioni 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minori </a:t>
            </a:r>
            <a:r>
              <a:rPr lang="it-IT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si rilevano in </a:t>
            </a:r>
            <a:r>
              <a:rPr lang="it-IT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ed. artistica</a:t>
            </a:r>
            <a:r>
              <a:rPr lang="it-IT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geografia </a:t>
            </a:r>
            <a:r>
              <a:rPr lang="it-IT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it-IT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scienze.</a:t>
            </a:r>
          </a:p>
          <a:p>
            <a:pPr marL="342900" indent="-342900">
              <a:buFont typeface="Arial" pitchFamily="34" charset="0"/>
              <a:buChar char="•"/>
            </a:pP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it-IT" sz="2800" b="1" dirty="0">
                <a:latin typeface="Times New Roman" pitchFamily="18" charset="0"/>
                <a:cs typeface="Times New Roman" pitchFamily="18" charset="0"/>
              </a:rPr>
              <a:t>Nella scuola di Pianello 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it-IT" sz="2800" b="1" dirty="0">
                <a:latin typeface="Times New Roman" pitchFamily="18" charset="0"/>
                <a:cs typeface="Times New Roman" pitchFamily="18" charset="0"/>
              </a:rPr>
              <a:t>valutazioni risultano abbastanza elevate in tutte le 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discipline, </a:t>
            </a:r>
            <a:r>
              <a:rPr lang="it-IT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fatta eccezione per l’educazione fisica.</a:t>
            </a:r>
            <a:endParaRPr lang="it-IT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it-IT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OSSERVAZIONI:</a:t>
            </a:r>
            <a:endParaRPr lang="it-IT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42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143035"/>
              </p:ext>
            </p:extLst>
          </p:nvPr>
        </p:nvGraphicFramePr>
        <p:xfrm>
          <a:off x="467544" y="980728"/>
          <a:ext cx="8352927" cy="3168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1044"/>
                <a:gridCol w="2121044"/>
                <a:gridCol w="2022607"/>
                <a:gridCol w="2088232"/>
              </a:tblGrid>
              <a:tr h="811259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CLASSI  III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ITALIANO</a:t>
                      </a:r>
                    </a:p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voto medio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MATEMATICA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voto medio</a:t>
                      </a:r>
                    </a:p>
                    <a:p>
                      <a:pPr algn="ctr"/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INGLESE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voto medio</a:t>
                      </a:r>
                    </a:p>
                    <a:p>
                      <a:pPr algn="ctr"/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3651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it-IT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t-IT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 smtClean="0">
                          <a:solidFill>
                            <a:schemeClr val="tx1"/>
                          </a:solidFill>
                          <a:latin typeface="+mj-lt"/>
                          <a:cs typeface="Times New Roman" pitchFamily="18" charset="0"/>
                        </a:rPr>
                        <a:t>7,78</a:t>
                      </a:r>
                      <a:endParaRPr lang="it-IT" sz="1800" b="0" dirty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8,28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9,76</a:t>
                      </a:r>
                      <a:endParaRPr lang="it-IT" dirty="0"/>
                    </a:p>
                  </a:txBody>
                  <a:tcPr/>
                </a:tc>
              </a:tr>
              <a:tr h="443651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it-IT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t-IT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it-IT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6,64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7,78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9,76</a:t>
                      </a:r>
                      <a:endParaRPr lang="it-IT" dirty="0"/>
                    </a:p>
                  </a:txBody>
                  <a:tcPr/>
                </a:tc>
              </a:tr>
              <a:tr h="443651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 U</a:t>
                      </a:r>
                      <a:endParaRPr lang="it-IT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8,30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9,56</a:t>
                      </a:r>
                      <a:endParaRPr lang="it-IT" dirty="0"/>
                    </a:p>
                  </a:txBody>
                  <a:tcPr/>
                </a:tc>
              </a:tr>
              <a:tr h="443651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 P</a:t>
                      </a:r>
                      <a:endParaRPr lang="it-IT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8,67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8,50</a:t>
                      </a:r>
                      <a:endParaRPr lang="it-IT" dirty="0"/>
                    </a:p>
                  </a:txBody>
                  <a:tcPr/>
                </a:tc>
              </a:tr>
              <a:tr h="570886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Voto medio</a:t>
                      </a:r>
                      <a:endParaRPr lang="it-IT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7,84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8,26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9,39</a:t>
                      </a:r>
                      <a:endParaRPr lang="it-IT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8229600" cy="1656184"/>
          </a:xfrm>
        </p:spPr>
        <p:txBody>
          <a:bodyPr>
            <a:noAutofit/>
          </a:bodyPr>
          <a:lstStyle/>
          <a:p>
            <a:pPr algn="l"/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Risultati prove </a:t>
            </a:r>
            <a:r>
              <a:rPr lang="it-IT" sz="2000" b="1" dirty="0" err="1" smtClean="0">
                <a:latin typeface="Times New Roman" pitchFamily="18" charset="0"/>
                <a:cs typeface="Times New Roman" pitchFamily="18" charset="0"/>
              </a:rPr>
              <a:t>quadrim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. scuola primaria. I Quadrimestre</a:t>
            </a:r>
            <a:endParaRPr lang="it-IT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98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672646"/>
              </p:ext>
            </p:extLst>
          </p:nvPr>
        </p:nvGraphicFramePr>
        <p:xfrm>
          <a:off x="467544" y="980728"/>
          <a:ext cx="8352927" cy="3612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1044"/>
                <a:gridCol w="2121044"/>
                <a:gridCol w="2022607"/>
                <a:gridCol w="2088232"/>
              </a:tblGrid>
              <a:tr h="811259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CLASSI  IV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ITALIANO</a:t>
                      </a:r>
                    </a:p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voto medio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MATEMATICA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voto medio</a:t>
                      </a:r>
                    </a:p>
                    <a:p>
                      <a:pPr algn="ctr"/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INGLESE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voto medio</a:t>
                      </a:r>
                    </a:p>
                    <a:p>
                      <a:pPr algn="ctr"/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3651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lang="it-IT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t-IT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8,89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8,32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8,14</a:t>
                      </a:r>
                      <a:endParaRPr lang="it-IT" dirty="0"/>
                    </a:p>
                  </a:txBody>
                  <a:tcPr/>
                </a:tc>
              </a:tr>
              <a:tr h="443651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lang="it-IT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t-IT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it-IT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9,13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7,63</a:t>
                      </a:r>
                      <a:endParaRPr lang="it-IT" dirty="0"/>
                    </a:p>
                  </a:txBody>
                  <a:tcPr/>
                </a:tc>
              </a:tr>
              <a:tr h="443651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IV C</a:t>
                      </a:r>
                      <a:endParaRPr lang="it-IT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9,77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8,20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8,20</a:t>
                      </a:r>
                      <a:endParaRPr lang="it-IT" dirty="0"/>
                    </a:p>
                  </a:txBody>
                  <a:tcPr/>
                </a:tc>
              </a:tr>
              <a:tr h="443651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 U</a:t>
                      </a:r>
                      <a:endParaRPr lang="it-IT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9,72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8,26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8,50</a:t>
                      </a:r>
                      <a:endParaRPr lang="it-IT" dirty="0"/>
                    </a:p>
                  </a:txBody>
                  <a:tcPr/>
                </a:tc>
              </a:tr>
              <a:tr h="443651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IVP</a:t>
                      </a:r>
                      <a:endParaRPr lang="it-IT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8,25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7,38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8,50</a:t>
                      </a:r>
                      <a:endParaRPr lang="it-IT" dirty="0"/>
                    </a:p>
                  </a:txBody>
                  <a:tcPr/>
                </a:tc>
              </a:tr>
              <a:tr h="570886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Voto medio</a:t>
                      </a:r>
                      <a:endParaRPr lang="it-IT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9,01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7,93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8,19</a:t>
                      </a:r>
                      <a:endParaRPr lang="it-IT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8229600" cy="1656184"/>
          </a:xfrm>
        </p:spPr>
        <p:txBody>
          <a:bodyPr>
            <a:noAutofit/>
          </a:bodyPr>
          <a:lstStyle/>
          <a:p>
            <a:pPr algn="l"/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Risultati prove </a:t>
            </a:r>
            <a:r>
              <a:rPr lang="it-IT" sz="2000" b="1" dirty="0" err="1" smtClean="0">
                <a:latin typeface="Times New Roman" pitchFamily="18" charset="0"/>
                <a:cs typeface="Times New Roman" pitchFamily="18" charset="0"/>
              </a:rPr>
              <a:t>quadrim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. scuola primaria. I Quadrimestre</a:t>
            </a:r>
            <a:endParaRPr lang="it-IT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631170"/>
              </p:ext>
            </p:extLst>
          </p:nvPr>
        </p:nvGraphicFramePr>
        <p:xfrm>
          <a:off x="467544" y="980728"/>
          <a:ext cx="8352927" cy="3612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1044"/>
                <a:gridCol w="2121044"/>
                <a:gridCol w="2022607"/>
                <a:gridCol w="2088232"/>
              </a:tblGrid>
              <a:tr h="811259">
                <a:tc>
                  <a:txBody>
                    <a:bodyPr/>
                    <a:lstStyle/>
                    <a:p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CLASSI  V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ITALIANO</a:t>
                      </a:r>
                    </a:p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voto medio</a:t>
                      </a:r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MATEMATICA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voto medio</a:t>
                      </a:r>
                    </a:p>
                    <a:p>
                      <a:pPr algn="ctr"/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INGLESE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voto medio</a:t>
                      </a:r>
                    </a:p>
                    <a:p>
                      <a:pPr algn="ctr"/>
                      <a:endParaRPr lang="it-IT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3651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it-IT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t-IT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it-IT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7,86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8,25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8,77</a:t>
                      </a:r>
                      <a:endParaRPr lang="it-IT" dirty="0"/>
                    </a:p>
                  </a:txBody>
                  <a:tcPr/>
                </a:tc>
              </a:tr>
              <a:tr h="443651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lang="it-IT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it-IT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it-IT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7,78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8,50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8,85</a:t>
                      </a:r>
                      <a:endParaRPr lang="it-IT" dirty="0"/>
                    </a:p>
                  </a:txBody>
                  <a:tcPr/>
                </a:tc>
              </a:tr>
              <a:tr h="443651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V C</a:t>
                      </a:r>
                      <a:endParaRPr lang="it-IT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7,18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8,23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8,62</a:t>
                      </a:r>
                      <a:endParaRPr lang="it-IT" dirty="0"/>
                    </a:p>
                  </a:txBody>
                  <a:tcPr/>
                </a:tc>
              </a:tr>
              <a:tr h="443651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 U</a:t>
                      </a:r>
                      <a:endParaRPr lang="it-IT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8,75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9,00</a:t>
                      </a:r>
                      <a:endParaRPr lang="it-IT" dirty="0"/>
                    </a:p>
                  </a:txBody>
                  <a:tcPr/>
                </a:tc>
              </a:tr>
              <a:tr h="443651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VP</a:t>
                      </a:r>
                      <a:endParaRPr lang="it-IT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8,25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7,93</a:t>
                      </a:r>
                      <a:endParaRPr lang="it-IT" dirty="0"/>
                    </a:p>
                  </a:txBody>
                  <a:tcPr/>
                </a:tc>
              </a:tr>
              <a:tr h="570886">
                <a:tc>
                  <a:txBody>
                    <a:bodyPr/>
                    <a:lstStyle/>
                    <a:p>
                      <a:r>
                        <a:rPr lang="it-IT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Voto medio</a:t>
                      </a:r>
                      <a:endParaRPr lang="it-IT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7,71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8,24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8,63</a:t>
                      </a:r>
                      <a:endParaRPr lang="it-IT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8229600" cy="1656184"/>
          </a:xfrm>
        </p:spPr>
        <p:txBody>
          <a:bodyPr>
            <a:noAutofit/>
          </a:bodyPr>
          <a:lstStyle/>
          <a:p>
            <a:pPr algn="l"/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Risultati prove </a:t>
            </a:r>
            <a:r>
              <a:rPr lang="it-IT" sz="2000" b="1" dirty="0" err="1" smtClean="0">
                <a:latin typeface="Times New Roman" pitchFamily="18" charset="0"/>
                <a:cs typeface="Times New Roman" pitchFamily="18" charset="0"/>
              </a:rPr>
              <a:t>quadrim</a:t>
            </a:r>
            <a:r>
              <a:rPr lang="it-IT" sz="2000" b="1" dirty="0" smtClean="0">
                <a:latin typeface="Times New Roman" pitchFamily="18" charset="0"/>
                <a:cs typeface="Times New Roman" pitchFamily="18" charset="0"/>
              </a:rPr>
              <a:t>. scuola primaria. I Quadrimestre</a:t>
            </a:r>
            <a:endParaRPr lang="it-IT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37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404664"/>
            <a:ext cx="8712968" cy="5721499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it-IT" sz="3800" b="1" dirty="0" smtClean="0">
                <a:latin typeface="Times New Roman" pitchFamily="18" charset="0"/>
                <a:cs typeface="Times New Roman" pitchFamily="18" charset="0"/>
              </a:rPr>
              <a:t>CONSIDERAZIONI</a:t>
            </a:r>
            <a:endParaRPr lang="it-IT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Dall’analisi dei dati, sono stati individuati alcuni obiettivi di processo per cercare di raggiungere le priorità prefissate: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it-IT" sz="2800" b="1" u="sng" dirty="0" smtClean="0">
                <a:latin typeface="Times New Roman" pitchFamily="18" charset="0"/>
                <a:cs typeface="Times New Roman" pitchFamily="18" charset="0"/>
              </a:rPr>
              <a:t>Potenziare le attività di recupero e consolidamento, in modo che una maggiore fascia di alunni raggiunga i livelli di apprendimento più elevati</a:t>
            </a:r>
            <a:r>
              <a:rPr lang="it-IT" sz="2800" u="sng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it-IT" sz="28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b="1" u="sng" dirty="0">
                <a:latin typeface="Times New Roman" pitchFamily="18" charset="0"/>
                <a:cs typeface="Times New Roman" pitchFamily="18" charset="0"/>
              </a:rPr>
              <a:t>Si dovrà </a:t>
            </a:r>
            <a:r>
              <a:rPr lang="it-IT" sz="2800" b="1" u="sng" dirty="0" smtClean="0">
                <a:latin typeface="Times New Roman" pitchFamily="18" charset="0"/>
                <a:cs typeface="Times New Roman" pitchFamily="18" charset="0"/>
              </a:rPr>
              <a:t>cercare, in fase di programmazione,  </a:t>
            </a:r>
            <a:r>
              <a:rPr lang="it-IT" sz="2800" b="1" u="sng" dirty="0">
                <a:latin typeface="Times New Roman" pitchFamily="18" charset="0"/>
                <a:cs typeface="Times New Roman" pitchFamily="18" charset="0"/>
              </a:rPr>
              <a:t>di recepire le criticità </a:t>
            </a:r>
            <a:r>
              <a:rPr lang="it-IT" sz="2800" b="1" u="sng" dirty="0" smtClean="0">
                <a:latin typeface="Times New Roman" pitchFamily="18" charset="0"/>
                <a:cs typeface="Times New Roman" pitchFamily="18" charset="0"/>
              </a:rPr>
              <a:t>emerse; in </a:t>
            </a:r>
            <a:r>
              <a:rPr lang="it-IT" sz="2800" b="1" u="sng" dirty="0">
                <a:latin typeface="Times New Roman" pitchFamily="18" charset="0"/>
                <a:cs typeface="Times New Roman" pitchFamily="18" charset="0"/>
              </a:rPr>
              <a:t>particolare si </a:t>
            </a:r>
            <a:r>
              <a:rPr lang="it-IT" sz="2800" b="1" u="sng" dirty="0" smtClean="0">
                <a:latin typeface="Times New Roman" pitchFamily="18" charset="0"/>
                <a:cs typeface="Times New Roman" pitchFamily="18" charset="0"/>
              </a:rPr>
              <a:t>dovranno definire e </a:t>
            </a:r>
            <a:r>
              <a:rPr lang="it-IT" sz="35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condividere</a:t>
            </a:r>
            <a:r>
              <a:rPr lang="it-IT" sz="2800" b="1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sz="2800" b="1" u="sng" dirty="0">
                <a:latin typeface="Times New Roman" pitchFamily="18" charset="0"/>
                <a:cs typeface="Times New Roman" pitchFamily="18" charset="0"/>
              </a:rPr>
              <a:t>meglio i criteri di valutazione anche in </a:t>
            </a:r>
            <a:r>
              <a:rPr lang="it-IT" sz="2800" b="1" u="sng" dirty="0" smtClean="0">
                <a:latin typeface="Times New Roman" pitchFamily="18" charset="0"/>
                <a:cs typeface="Times New Roman" pitchFamily="18" charset="0"/>
              </a:rPr>
              <a:t>riferimento al Documento di Valutazione d’Istituto.</a:t>
            </a:r>
          </a:p>
          <a:p>
            <a:pPr>
              <a:buNone/>
            </a:pP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16632"/>
            <a:ext cx="8208912" cy="64807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Risultati </a:t>
            </a:r>
            <a:r>
              <a:rPr lang="it-IT" sz="2800" b="1" dirty="0">
                <a:latin typeface="Times New Roman" pitchFamily="18" charset="0"/>
                <a:cs typeface="Times New Roman" pitchFamily="18" charset="0"/>
              </a:rPr>
              <a:t>scrutini 1° 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quadrimestre </a:t>
            </a:r>
            <a:r>
              <a:rPr lang="it-IT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it-IT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NUMERO E PERCENTUALE  DI ALUNNI CON VOTO 6</a:t>
            </a:r>
            <a:r>
              <a:rPr lang="it-IT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0" indent="0" algn="ctr">
              <a:buNone/>
            </a:pP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								</a:t>
            </a:r>
          </a:p>
          <a:p>
            <a:pPr>
              <a:buNone/>
            </a:pPr>
            <a:endParaRPr lang="it-IT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9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3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3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3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3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3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3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3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262266"/>
              </p:ext>
            </p:extLst>
          </p:nvPr>
        </p:nvGraphicFramePr>
        <p:xfrm>
          <a:off x="1115616" y="1124745"/>
          <a:ext cx="7416825" cy="5293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3830"/>
                <a:gridCol w="1853830"/>
                <a:gridCol w="2013627"/>
                <a:gridCol w="1695538"/>
              </a:tblGrid>
              <a:tr h="536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ALUNNI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TOTALE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1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ITALIANI</a:t>
                      </a:r>
                      <a:endParaRPr lang="it-I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STRANIERI</a:t>
                      </a:r>
                      <a:endParaRPr lang="it-I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99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effectLst/>
                        </a:rPr>
                        <a:t>Cagli</a:t>
                      </a:r>
                      <a:endParaRPr lang="it-I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235 (</a:t>
                      </a:r>
                      <a:r>
                        <a:rPr lang="it-IT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29</a:t>
                      </a:r>
                      <a:r>
                        <a:rPr lang="it-IT" sz="1800" dirty="0" smtClean="0">
                          <a:effectLst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12%</a:t>
                      </a:r>
                      <a:endParaRPr lang="it-IT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34 (</a:t>
                      </a:r>
                      <a:r>
                        <a:rPr kumimoji="0" lang="it-IT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it-IT" sz="1800" dirty="0" smtClean="0">
                          <a:effectLst/>
                        </a:rPr>
                        <a:t>)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29%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it-IT" sz="1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269 (</a:t>
                      </a:r>
                      <a:r>
                        <a:rPr kumimoji="0" lang="it-IT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  <a:r>
                        <a:rPr lang="it-IT" sz="1800" dirty="0" smtClean="0">
                          <a:effectLst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868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Cantiano</a:t>
                      </a:r>
                      <a:endParaRPr lang="it-I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56</a:t>
                      </a:r>
                      <a:r>
                        <a:rPr lang="it-IT" sz="1800" baseline="0" dirty="0" smtClean="0">
                          <a:effectLst/>
                        </a:rPr>
                        <a:t> (</a:t>
                      </a:r>
                      <a:r>
                        <a:rPr lang="it-IT" sz="18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it-IT" sz="1800" baseline="0" dirty="0" smtClean="0">
                          <a:effectLst/>
                        </a:rPr>
                        <a:t>)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5(</a:t>
                      </a:r>
                      <a:r>
                        <a:rPr kumimoji="0" lang="it-IT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it-IT" sz="1800" dirty="0" smtClean="0">
                          <a:effectLst/>
                        </a:rPr>
                        <a:t>)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60%</a:t>
                      </a:r>
                      <a:endParaRPr kumimoji="0" lang="it-IT" sz="1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61(</a:t>
                      </a:r>
                      <a:r>
                        <a:rPr kumimoji="0" lang="it-IT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it-IT" sz="1800" dirty="0" smtClean="0">
                          <a:effectLst/>
                        </a:rPr>
                        <a:t>)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8%</a:t>
                      </a:r>
                      <a:endParaRPr kumimoji="0" lang="it-IT" sz="1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6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Pianello</a:t>
                      </a:r>
                      <a:endParaRPr lang="it-I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19 (</a:t>
                      </a:r>
                      <a:r>
                        <a:rPr kumimoji="0" lang="it-IT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it-IT" sz="1800" dirty="0" smtClean="0">
                          <a:effectLst/>
                        </a:rPr>
                        <a:t>)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1 (</a:t>
                      </a:r>
                      <a:r>
                        <a:rPr kumimoji="0" lang="it-IT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it-IT" sz="1800" dirty="0" smtClean="0">
                          <a:effectLst/>
                        </a:rPr>
                        <a:t>)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20 (</a:t>
                      </a:r>
                      <a:r>
                        <a:rPr kumimoji="0" lang="it-IT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it-IT" sz="1800" dirty="0" smtClean="0">
                          <a:effectLst/>
                        </a:rPr>
                        <a:t>)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5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TOTALE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310 (</a:t>
                      </a:r>
                      <a:r>
                        <a:rPr kumimoji="0" lang="it-IT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lang="it-IT" sz="1800" dirty="0" smtClean="0">
                          <a:effectLst/>
                        </a:rPr>
                        <a:t>)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10%</a:t>
                      </a:r>
                      <a:endParaRPr kumimoji="0" lang="it-IT" sz="1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40 (</a:t>
                      </a:r>
                      <a:r>
                        <a:rPr kumimoji="0" lang="it-IT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lang="it-IT" sz="1800" dirty="0" smtClean="0">
                          <a:effectLst/>
                        </a:rPr>
                        <a:t>)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33%</a:t>
                      </a:r>
                      <a:endParaRPr kumimoji="0" lang="it-IT" sz="1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350 (</a:t>
                      </a:r>
                      <a:r>
                        <a:rPr kumimoji="0" lang="it-IT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  <a:r>
                        <a:rPr lang="it-IT" sz="1800" dirty="0" smtClean="0">
                          <a:effectLst/>
                        </a:rPr>
                        <a:t>)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13%</a:t>
                      </a:r>
                      <a:endParaRPr kumimoji="0" lang="it-IT" sz="1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868560"/>
              </p:ext>
            </p:extLst>
          </p:nvPr>
        </p:nvGraphicFramePr>
        <p:xfrm>
          <a:off x="1115616" y="1124744"/>
          <a:ext cx="7416825" cy="5293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3830"/>
                <a:gridCol w="1853830"/>
                <a:gridCol w="2013627"/>
                <a:gridCol w="1695538"/>
              </a:tblGrid>
              <a:tr h="536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ALUNNI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TOTALE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1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ITALIANI</a:t>
                      </a:r>
                      <a:endParaRPr lang="it-I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STRANIERI</a:t>
                      </a:r>
                      <a:endParaRPr lang="it-I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99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effectLst/>
                        </a:rPr>
                        <a:t>Cagli</a:t>
                      </a:r>
                      <a:endParaRPr lang="it-I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194 (</a:t>
                      </a:r>
                      <a:r>
                        <a:rPr lang="it-IT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29</a:t>
                      </a:r>
                      <a:r>
                        <a:rPr lang="it-IT" sz="1800" dirty="0" smtClean="0">
                          <a:effectLst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15%</a:t>
                      </a:r>
                      <a:endParaRPr lang="it-IT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22 (</a:t>
                      </a:r>
                      <a:r>
                        <a:rPr kumimoji="0" lang="it-IT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it-IT" sz="1800" dirty="0" smtClean="0">
                          <a:effectLst/>
                        </a:rPr>
                        <a:t>)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45%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it-IT" sz="1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216 (</a:t>
                      </a:r>
                      <a:r>
                        <a:rPr kumimoji="0" lang="it-IT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  <a:r>
                        <a:rPr lang="it-IT" sz="1800" dirty="0" smtClean="0">
                          <a:effectLst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868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Cantiano</a:t>
                      </a:r>
                      <a:endParaRPr lang="it-I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aseline="0" dirty="0" smtClean="0">
                          <a:effectLst/>
                        </a:rPr>
                        <a:t>43 (</a:t>
                      </a:r>
                      <a:r>
                        <a:rPr lang="it-IT" sz="18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it-IT" sz="1800" baseline="0" dirty="0" smtClean="0">
                          <a:effectLst/>
                        </a:rPr>
                        <a:t>)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5(</a:t>
                      </a:r>
                      <a:r>
                        <a:rPr kumimoji="0" lang="it-IT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it-IT" sz="1800" dirty="0" smtClean="0">
                          <a:effectLst/>
                        </a:rPr>
                        <a:t>)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60%</a:t>
                      </a:r>
                      <a:endParaRPr kumimoji="0" lang="it-IT" sz="1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aseline="0" dirty="0" smtClean="0">
                          <a:effectLst/>
                        </a:rPr>
                        <a:t>48 </a:t>
                      </a:r>
                      <a:r>
                        <a:rPr lang="it-IT" sz="1800" dirty="0" smtClean="0">
                          <a:effectLst/>
                        </a:rPr>
                        <a:t>(</a:t>
                      </a:r>
                      <a:r>
                        <a:rPr kumimoji="0" lang="it-IT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it-IT" sz="1800" dirty="0" smtClean="0">
                          <a:effectLst/>
                        </a:rPr>
                        <a:t>)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10%</a:t>
                      </a:r>
                      <a:endParaRPr kumimoji="0" lang="it-IT" sz="1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165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Pianello</a:t>
                      </a:r>
                      <a:endParaRPr lang="it-IT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17 (</a:t>
                      </a:r>
                      <a:r>
                        <a:rPr kumimoji="0" lang="it-IT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it-IT" sz="1800" dirty="0" smtClean="0">
                          <a:effectLst/>
                        </a:rPr>
                        <a:t>)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0 (</a:t>
                      </a:r>
                      <a:r>
                        <a:rPr kumimoji="0" lang="it-IT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it-IT" sz="1800" dirty="0" smtClean="0">
                          <a:effectLst/>
                        </a:rPr>
                        <a:t>)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17 (</a:t>
                      </a:r>
                      <a:r>
                        <a:rPr kumimoji="0" lang="it-IT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it-IT" sz="1800" dirty="0" smtClean="0">
                          <a:effectLst/>
                        </a:rPr>
                        <a:t>)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5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TOTALE</a:t>
                      </a:r>
                      <a:endParaRPr lang="it-IT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254 (</a:t>
                      </a:r>
                      <a:r>
                        <a:rPr kumimoji="0" lang="it-IT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r>
                        <a:rPr lang="it-IT" sz="1800" dirty="0" smtClean="0">
                          <a:effectLst/>
                        </a:rPr>
                        <a:t>)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12%</a:t>
                      </a:r>
                      <a:endParaRPr kumimoji="0" lang="it-IT" sz="1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27 (</a:t>
                      </a:r>
                      <a:r>
                        <a:rPr kumimoji="0" lang="it-IT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r>
                        <a:rPr lang="it-IT" sz="1800" dirty="0" smtClean="0">
                          <a:effectLst/>
                        </a:rPr>
                        <a:t>)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48%</a:t>
                      </a:r>
                      <a:endParaRPr kumimoji="0" lang="it-IT" sz="1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281 (</a:t>
                      </a:r>
                      <a:r>
                        <a:rPr kumimoji="0" lang="it-IT" sz="18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  <a:r>
                        <a:rPr lang="it-IT" sz="1800" dirty="0" smtClean="0">
                          <a:effectLst/>
                        </a:rPr>
                        <a:t>)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16%</a:t>
                      </a:r>
                      <a:endParaRPr kumimoji="0" lang="it-IT" sz="1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65760" lvl="0" indent="-256032" algn="ctr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it-IT" sz="2800" dirty="0">
                <a:solidFill>
                  <a:prstClr val="black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Risultati scrutini 1° quadrimestre </a:t>
            </a:r>
            <a:r>
              <a:rPr lang="it-IT" sz="2000" dirty="0">
                <a:solidFill>
                  <a:srgbClr val="0000FF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it-IT" sz="2000" dirty="0" smtClean="0">
                <a:solidFill>
                  <a:srgbClr val="0000FF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it-IT" sz="2000" dirty="0" smtClean="0">
                <a:solidFill>
                  <a:srgbClr val="0000FF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it-IT" sz="2000" dirty="0" smtClean="0">
                <a:solidFill>
                  <a:srgbClr val="0000FF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NUMERO </a:t>
            </a:r>
            <a:r>
              <a:rPr lang="it-IT" sz="2000" dirty="0">
                <a:solidFill>
                  <a:srgbClr val="0000FF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E PERCENTUALE  DI ALUNNI CON VOTO </a:t>
            </a:r>
            <a:r>
              <a:rPr lang="it-IT" sz="2000" dirty="0" smtClean="0">
                <a:solidFill>
                  <a:srgbClr val="0000FF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7</a:t>
            </a:r>
            <a:r>
              <a:rPr lang="it-IT" sz="2000" dirty="0">
                <a:solidFill>
                  <a:srgbClr val="0000FF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			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985889"/>
              </p:ext>
            </p:extLst>
          </p:nvPr>
        </p:nvGraphicFramePr>
        <p:xfrm>
          <a:off x="755576" y="1340768"/>
          <a:ext cx="8064896" cy="43457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5815"/>
                <a:gridCol w="2015815"/>
                <a:gridCol w="2016633"/>
                <a:gridCol w="2016633"/>
              </a:tblGrid>
              <a:tr h="258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ALUNNI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TOTALE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1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ITALIANI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STRANIERI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0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Cagli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194 (</a:t>
                      </a:r>
                      <a:r>
                        <a:rPr lang="it-IT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109</a:t>
                      </a:r>
                      <a:r>
                        <a:rPr lang="it-IT" sz="1800" dirty="0" smtClean="0">
                          <a:effectLst/>
                        </a:rPr>
                        <a:t>)</a:t>
                      </a:r>
                      <a:endParaRPr kumimoji="0" lang="it-IT" sz="18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56%</a:t>
                      </a:r>
                      <a:endParaRPr kumimoji="0" lang="it-IT" sz="1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22 (</a:t>
                      </a:r>
                      <a:r>
                        <a:rPr kumimoji="0" lang="it-IT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r>
                        <a:rPr lang="it-IT" sz="1800" dirty="0" smtClean="0">
                          <a:effectLst/>
                        </a:rPr>
                        <a:t>)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82%</a:t>
                      </a:r>
                      <a:endParaRPr kumimoji="0" lang="it-IT" sz="1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216 (</a:t>
                      </a:r>
                      <a:r>
                        <a:rPr kumimoji="0" lang="it-IT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59%</a:t>
                      </a:r>
                    </a:p>
                  </a:txBody>
                  <a:tcPr marL="68580" marR="68580" marT="0" marB="0"/>
                </a:tc>
              </a:tr>
              <a:tr h="850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Cantiano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43 (</a:t>
                      </a:r>
                      <a:r>
                        <a:rPr lang="it-IT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r>
                        <a:rPr lang="it-IT" sz="1800" dirty="0" smtClean="0">
                          <a:effectLst/>
                        </a:rPr>
                        <a:t>)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28%</a:t>
                      </a:r>
                      <a:endParaRPr kumimoji="0" lang="it-IT" sz="1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5 (</a:t>
                      </a:r>
                      <a:r>
                        <a:rPr kumimoji="0" lang="it-IT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it-IT" sz="1800" dirty="0" smtClean="0">
                          <a:effectLst/>
                        </a:rPr>
                        <a:t>)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80%</a:t>
                      </a:r>
                      <a:endParaRPr kumimoji="0" lang="it-IT" sz="1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48 (</a:t>
                      </a:r>
                      <a:r>
                        <a:rPr lang="it-IT" sz="1800" dirty="0" smtClean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r>
                        <a:rPr kumimoji="0" lang="it-IT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it-IT" sz="1800" dirty="0" smtClean="0">
                          <a:effectLst/>
                        </a:rPr>
                        <a:t>)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33%</a:t>
                      </a:r>
                      <a:endParaRPr kumimoji="0" lang="it-IT" sz="1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0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Pianello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17 (</a:t>
                      </a:r>
                      <a:r>
                        <a:rPr kumimoji="0" lang="it-IT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it-IT" sz="1800" dirty="0" smtClean="0">
                          <a:effectLst/>
                        </a:rPr>
                        <a:t>)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35%</a:t>
                      </a:r>
                      <a:endParaRPr kumimoji="0" lang="it-IT" sz="1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0</a:t>
                      </a:r>
                      <a:r>
                        <a:rPr lang="it-IT" sz="1800" baseline="0" dirty="0" smtClean="0">
                          <a:effectLst/>
                        </a:rPr>
                        <a:t> </a:t>
                      </a:r>
                      <a:r>
                        <a:rPr lang="it-IT" sz="1800" dirty="0" smtClean="0">
                          <a:effectLst/>
                        </a:rPr>
                        <a:t>(</a:t>
                      </a:r>
                      <a:r>
                        <a:rPr kumimoji="0" lang="it-IT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it-IT" sz="1800" dirty="0" smtClean="0">
                          <a:effectLst/>
                        </a:rPr>
                        <a:t>)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0%</a:t>
                      </a:r>
                      <a:endParaRPr kumimoji="0" lang="it-IT" sz="1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17 (</a:t>
                      </a:r>
                      <a:r>
                        <a:rPr kumimoji="0" lang="it-IT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it-IT" sz="1800" dirty="0" smtClean="0">
                          <a:effectLst/>
                        </a:rPr>
                        <a:t>)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35%</a:t>
                      </a:r>
                      <a:endParaRPr kumimoji="0" lang="it-IT" sz="1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0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 </a:t>
                      </a:r>
                      <a:endParaRPr lang="it-IT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TOTALE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254 (</a:t>
                      </a:r>
                      <a:r>
                        <a:rPr kumimoji="0" lang="it-IT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  <a:r>
                        <a:rPr lang="it-IT" sz="1800" dirty="0" smtClean="0">
                          <a:effectLst/>
                        </a:rPr>
                        <a:t>)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50%</a:t>
                      </a:r>
                      <a:endParaRPr kumimoji="0" lang="it-IT" sz="1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27 (</a:t>
                      </a:r>
                      <a:r>
                        <a:rPr kumimoji="0" lang="it-IT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r>
                        <a:rPr lang="it-IT" sz="1800" dirty="0" smtClean="0">
                          <a:effectLst/>
                        </a:rPr>
                        <a:t>)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81%</a:t>
                      </a:r>
                      <a:endParaRPr kumimoji="0" lang="it-IT" sz="1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effectLst/>
                        </a:rPr>
                        <a:t>281 (</a:t>
                      </a:r>
                      <a:r>
                        <a:rPr kumimoji="0" lang="it-IT" sz="18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149</a:t>
                      </a:r>
                      <a:r>
                        <a:rPr kumimoji="0" lang="it-IT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it-IT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53%</a:t>
                      </a:r>
                      <a:endParaRPr kumimoji="0" lang="it-IT" sz="1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Rettangolo 1"/>
          <p:cNvSpPr/>
          <p:nvPr/>
        </p:nvSpPr>
        <p:spPr>
          <a:xfrm>
            <a:off x="2287899" y="5661248"/>
            <a:ext cx="66045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Obiettivo: bisogna  fare di più per gli alunni stranieri, il numero dei 6 e 7 </a:t>
            </a:r>
            <a:r>
              <a:rPr lang="it-IT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continua ad essere rilevante</a:t>
            </a:r>
            <a:r>
              <a:rPr lang="it-IT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it-IT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it-IT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24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0"/>
            <a:ext cx="8229600" cy="64087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it-IT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it-IT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767568"/>
              </p:ext>
            </p:extLst>
          </p:nvPr>
        </p:nvGraphicFramePr>
        <p:xfrm>
          <a:off x="1115617" y="1268760"/>
          <a:ext cx="6216351" cy="4264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117"/>
                <a:gridCol w="2072117"/>
                <a:gridCol w="2072117"/>
              </a:tblGrid>
              <a:tr h="1066062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 Voto</a:t>
                      </a:r>
                      <a:r>
                        <a:rPr lang="it-IT" baseline="0" dirty="0" smtClean="0"/>
                        <a:t> 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Voto 7</a:t>
                      </a:r>
                      <a:endParaRPr lang="it-IT" dirty="0"/>
                    </a:p>
                  </a:txBody>
                  <a:tcPr/>
                </a:tc>
              </a:tr>
              <a:tr h="1066062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Cagli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 5%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 21%</a:t>
                      </a:r>
                      <a:endParaRPr lang="it-IT" sz="2400" b="1" dirty="0"/>
                    </a:p>
                  </a:txBody>
                  <a:tcPr/>
                </a:tc>
              </a:tr>
              <a:tr h="1066062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Cantiano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2%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6%</a:t>
                      </a:r>
                      <a:endParaRPr lang="it-IT" sz="2400" b="1" dirty="0"/>
                    </a:p>
                  </a:txBody>
                  <a:tcPr/>
                </a:tc>
              </a:tr>
              <a:tr h="1066062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Pianello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0%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10%</a:t>
                      </a:r>
                      <a:endParaRPr lang="it-IT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971600" y="463522"/>
            <a:ext cx="633670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Percentuale dei voti 6 e 7 per plesso</a:t>
            </a:r>
            <a:endParaRPr lang="it-IT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408712"/>
          </a:xfrm>
        </p:spPr>
        <p:txBody>
          <a:bodyPr>
            <a:normAutofit fontScale="40000" lnSpcReduction="20000"/>
          </a:bodyPr>
          <a:lstStyle/>
          <a:p>
            <a:endParaRPr lang="it-IT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it-IT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it-IT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Plesso di </a:t>
            </a:r>
            <a:r>
              <a:rPr lang="it-IT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Cagli</a:t>
            </a:r>
          </a:p>
          <a:p>
            <a:pPr lvl="0"/>
            <a:endParaRPr lang="it-IT" sz="5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</a:pPr>
            <a:r>
              <a:rPr lang="it-IT" sz="6000" b="1" dirty="0" smtClean="0">
                <a:latin typeface="Times New Roman" pitchFamily="18" charset="0"/>
                <a:cs typeface="Times New Roman" pitchFamily="18" charset="0"/>
              </a:rPr>
              <a:t>Alunni </a:t>
            </a:r>
            <a:r>
              <a:rPr lang="it-IT" sz="6000" b="1" dirty="0">
                <a:latin typeface="Times New Roman" pitchFamily="18" charset="0"/>
                <a:cs typeface="Times New Roman" pitchFamily="18" charset="0"/>
              </a:rPr>
              <a:t>che in </a:t>
            </a:r>
            <a:r>
              <a:rPr lang="it-IT" sz="6000" b="1" dirty="0" smtClean="0">
                <a:latin typeface="Times New Roman" pitchFamily="18" charset="0"/>
                <a:cs typeface="Times New Roman" pitchFamily="18" charset="0"/>
              </a:rPr>
              <a:t>ITA hanno </a:t>
            </a:r>
            <a:r>
              <a:rPr lang="it-IT" sz="6000" b="1" dirty="0">
                <a:latin typeface="Times New Roman" pitchFamily="18" charset="0"/>
                <a:cs typeface="Times New Roman" pitchFamily="18" charset="0"/>
              </a:rPr>
              <a:t>8-9-10 </a:t>
            </a:r>
            <a:r>
              <a:rPr lang="it-IT" sz="6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it-IT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152 (</a:t>
            </a:r>
            <a:r>
              <a:rPr lang="it-IT" sz="6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73,0 %</a:t>
            </a:r>
            <a:r>
              <a:rPr lang="it-IT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it-IT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a.s.</a:t>
            </a:r>
            <a:r>
              <a:rPr lang="it-IT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16/17</a:t>
            </a:r>
          </a:p>
          <a:p>
            <a:pPr>
              <a:lnSpc>
                <a:spcPct val="120000"/>
              </a:lnSpc>
            </a:pPr>
            <a:r>
              <a:rPr lang="it-IT" sz="6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Alunni che in </a:t>
            </a:r>
            <a:r>
              <a:rPr lang="it-IT" sz="6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ITA </a:t>
            </a:r>
            <a:r>
              <a:rPr lang="it-IT" sz="6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hanno 8-9-10 =</a:t>
            </a:r>
            <a:r>
              <a:rPr lang="it-IT" sz="6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139 ( </a:t>
            </a:r>
            <a:r>
              <a:rPr lang="it-IT" sz="60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64,4 %</a:t>
            </a:r>
            <a:r>
              <a:rPr lang="it-IT" sz="6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it-IT" sz="6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a.s.</a:t>
            </a:r>
            <a:r>
              <a:rPr lang="it-IT" sz="6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6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17/18</a:t>
            </a:r>
          </a:p>
          <a:p>
            <a:pPr marL="109728" indent="0">
              <a:lnSpc>
                <a:spcPct val="120000"/>
              </a:lnSpc>
              <a:buNone/>
            </a:pPr>
            <a:endParaRPr lang="it-IT" sz="6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</a:pPr>
            <a:r>
              <a:rPr lang="it-IT" sz="6000" b="1" dirty="0" smtClean="0">
                <a:latin typeface="Times New Roman" pitchFamily="18" charset="0"/>
                <a:cs typeface="Times New Roman" pitchFamily="18" charset="0"/>
              </a:rPr>
              <a:t>Alunni </a:t>
            </a:r>
            <a:r>
              <a:rPr lang="it-IT" sz="6000" b="1" dirty="0">
                <a:latin typeface="Times New Roman" pitchFamily="18" charset="0"/>
                <a:cs typeface="Times New Roman" pitchFamily="18" charset="0"/>
              </a:rPr>
              <a:t>che in </a:t>
            </a:r>
            <a:r>
              <a:rPr lang="it-IT" sz="6000" b="1" dirty="0" smtClean="0">
                <a:latin typeface="Times New Roman" pitchFamily="18" charset="0"/>
                <a:cs typeface="Times New Roman" pitchFamily="18" charset="0"/>
              </a:rPr>
              <a:t>MAT </a:t>
            </a:r>
            <a:r>
              <a:rPr lang="it-IT" sz="6000" b="1" dirty="0">
                <a:latin typeface="Times New Roman" pitchFamily="18" charset="0"/>
                <a:cs typeface="Times New Roman" pitchFamily="18" charset="0"/>
              </a:rPr>
              <a:t>hanno 8-9-10 </a:t>
            </a:r>
            <a:r>
              <a:rPr lang="it-IT" sz="6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it-IT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149 (71,6 %) </a:t>
            </a:r>
            <a:r>
              <a:rPr lang="it-IT" sz="6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a.s</a:t>
            </a:r>
            <a:r>
              <a:rPr lang="it-IT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it-IT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16/17</a:t>
            </a:r>
            <a:endParaRPr lang="it-IT" sz="6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</a:pPr>
            <a:r>
              <a:rPr lang="it-IT" sz="6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Alunni che </a:t>
            </a:r>
            <a:r>
              <a:rPr lang="it-IT" sz="6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it-IT" sz="6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MAT </a:t>
            </a:r>
            <a:r>
              <a:rPr lang="it-IT" sz="6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hanno 8-9-10 </a:t>
            </a:r>
            <a:r>
              <a:rPr lang="it-IT" sz="6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=146 (67,5 </a:t>
            </a:r>
            <a:r>
              <a:rPr lang="it-IT" sz="6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%) </a:t>
            </a:r>
            <a:r>
              <a:rPr lang="it-IT" sz="6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a.s.</a:t>
            </a:r>
            <a:r>
              <a:rPr lang="it-IT" sz="6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6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17/18</a:t>
            </a:r>
            <a:endParaRPr lang="it-IT" sz="6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indent="0">
              <a:lnSpc>
                <a:spcPct val="120000"/>
              </a:lnSpc>
              <a:buNone/>
            </a:pPr>
            <a:endParaRPr lang="it-IT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</a:pPr>
            <a:r>
              <a:rPr lang="it-IT" sz="6000" b="1" dirty="0">
                <a:latin typeface="Times New Roman" pitchFamily="18" charset="0"/>
                <a:cs typeface="Times New Roman" pitchFamily="18" charset="0"/>
              </a:rPr>
              <a:t>Alunni che in </a:t>
            </a:r>
            <a:r>
              <a:rPr lang="it-IT" sz="6000" b="1" dirty="0" smtClean="0">
                <a:latin typeface="Times New Roman" pitchFamily="18" charset="0"/>
                <a:cs typeface="Times New Roman" pitchFamily="18" charset="0"/>
              </a:rPr>
              <a:t>ING </a:t>
            </a:r>
            <a:r>
              <a:rPr lang="it-IT" sz="6000" b="1" dirty="0">
                <a:latin typeface="Times New Roman" pitchFamily="18" charset="0"/>
                <a:cs typeface="Times New Roman" pitchFamily="18" charset="0"/>
              </a:rPr>
              <a:t>hanno 8-9-10 = </a:t>
            </a:r>
            <a:r>
              <a:rPr lang="it-IT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151 </a:t>
            </a:r>
            <a:r>
              <a:rPr lang="it-IT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(72,6 %) </a:t>
            </a:r>
            <a:r>
              <a:rPr lang="it-IT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a.s.</a:t>
            </a:r>
            <a:r>
              <a:rPr lang="it-IT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16/17</a:t>
            </a:r>
          </a:p>
          <a:p>
            <a:pPr lvl="0">
              <a:lnSpc>
                <a:spcPct val="120000"/>
              </a:lnSpc>
            </a:pPr>
            <a:r>
              <a:rPr lang="it-IT" sz="6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Alunni </a:t>
            </a:r>
            <a:r>
              <a:rPr lang="it-IT" sz="6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che in </a:t>
            </a:r>
            <a:r>
              <a:rPr lang="it-IT" sz="6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ING </a:t>
            </a:r>
            <a:r>
              <a:rPr lang="it-IT" sz="6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hanno 8-9-10 = </a:t>
            </a:r>
            <a:r>
              <a:rPr lang="it-IT" sz="6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158 (73,1 </a:t>
            </a:r>
            <a:r>
              <a:rPr lang="it-IT" sz="6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%) </a:t>
            </a:r>
            <a:r>
              <a:rPr lang="it-IT" sz="6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a.s.</a:t>
            </a:r>
            <a:r>
              <a:rPr lang="it-IT" sz="6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17/18</a:t>
            </a:r>
          </a:p>
          <a:p>
            <a:pPr lvl="0">
              <a:lnSpc>
                <a:spcPct val="120000"/>
              </a:lnSpc>
            </a:pPr>
            <a:endParaRPr lang="it-IT" sz="6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it-IT" sz="6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it-IT" sz="6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it-IT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it-IT" sz="2000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it-IT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it-IT" sz="2000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it-IT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it-IT" sz="2000" b="1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it-IT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it-IT" sz="20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it-IT" sz="2000" b="1" u="sng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it-IT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it-IT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88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534075"/>
          </a:xfrm>
        </p:spPr>
        <p:txBody>
          <a:bodyPr/>
          <a:lstStyle/>
          <a:p>
            <a:pPr marL="0" lvl="0" indent="0" algn="ctr">
              <a:buNone/>
            </a:pPr>
            <a:r>
              <a:rPr lang="it-IT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Plesso di </a:t>
            </a:r>
            <a:r>
              <a:rPr lang="it-IT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Cantiano</a:t>
            </a:r>
          </a:p>
          <a:p>
            <a:pPr marL="0" lvl="0" indent="0">
              <a:buNone/>
            </a:pPr>
            <a:endParaRPr lang="it-IT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it-IT" sz="2400" b="1" dirty="0">
                <a:latin typeface="Times New Roman" pitchFamily="18" charset="0"/>
                <a:cs typeface="Times New Roman" pitchFamily="18" charset="0"/>
              </a:rPr>
              <a:t>Alunni che in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ITA </a:t>
            </a:r>
            <a:r>
              <a:rPr lang="it-IT" sz="2400" b="1" dirty="0">
                <a:latin typeface="Times New Roman" pitchFamily="18" charset="0"/>
                <a:cs typeface="Times New Roman" pitchFamily="18" charset="0"/>
              </a:rPr>
              <a:t>hanno 8-9-10 = </a:t>
            </a: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55 (91,6%) </a:t>
            </a:r>
            <a:r>
              <a:rPr lang="it-IT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a.s.</a:t>
            </a: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16/17</a:t>
            </a:r>
            <a:endParaRPr lang="it-IT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Alunni che in </a:t>
            </a:r>
            <a:r>
              <a:rPr lang="it-IT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ITA </a:t>
            </a: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hanno 8-9-10 = </a:t>
            </a:r>
            <a:r>
              <a:rPr lang="it-IT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44 (91,6%) </a:t>
            </a:r>
            <a:r>
              <a:rPr lang="it-IT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a.s.</a:t>
            </a: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17/18</a:t>
            </a:r>
          </a:p>
          <a:p>
            <a:pPr lvl="0"/>
            <a:endParaRPr lang="it-IT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it-IT" sz="2400" b="1" dirty="0">
                <a:latin typeface="Times New Roman" pitchFamily="18" charset="0"/>
                <a:cs typeface="Times New Roman" pitchFamily="18" charset="0"/>
              </a:rPr>
              <a:t>Alunni che in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MAT </a:t>
            </a:r>
            <a:r>
              <a:rPr lang="it-IT" sz="2400" b="1" dirty="0">
                <a:latin typeface="Times New Roman" pitchFamily="18" charset="0"/>
                <a:cs typeface="Times New Roman" pitchFamily="18" charset="0"/>
              </a:rPr>
              <a:t>hanno 8-9-10 =</a:t>
            </a: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55 (91,6%) </a:t>
            </a:r>
            <a:r>
              <a:rPr lang="it-IT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a.s.</a:t>
            </a: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16/17</a:t>
            </a:r>
            <a:endParaRPr lang="it-IT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Alunni che in MAT hanno 8-9-10 </a:t>
            </a:r>
            <a:r>
              <a:rPr lang="it-IT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=43 (89,6</a:t>
            </a: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%) </a:t>
            </a:r>
            <a:r>
              <a:rPr lang="it-IT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a.s.</a:t>
            </a: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17/18</a:t>
            </a:r>
          </a:p>
          <a:p>
            <a:pPr lvl="0"/>
            <a:endParaRPr lang="it-IT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Alunni </a:t>
            </a:r>
            <a:r>
              <a:rPr lang="it-IT" sz="2400" b="1" dirty="0">
                <a:latin typeface="Times New Roman" pitchFamily="18" charset="0"/>
                <a:cs typeface="Times New Roman" pitchFamily="18" charset="0"/>
              </a:rPr>
              <a:t>che in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ING </a:t>
            </a:r>
            <a:r>
              <a:rPr lang="it-IT" sz="2400" b="1" dirty="0">
                <a:latin typeface="Times New Roman" pitchFamily="18" charset="0"/>
                <a:cs typeface="Times New Roman" pitchFamily="18" charset="0"/>
              </a:rPr>
              <a:t>hanno 8-9-10 = </a:t>
            </a: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56 (93,3%) </a:t>
            </a:r>
            <a:r>
              <a:rPr lang="it-IT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a.s.</a:t>
            </a: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16/17</a:t>
            </a:r>
          </a:p>
          <a:p>
            <a:pPr lvl="0"/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Alunni che in </a:t>
            </a:r>
            <a:r>
              <a:rPr lang="it-IT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ING </a:t>
            </a: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hanno 8-9-10 = </a:t>
            </a:r>
            <a:r>
              <a:rPr lang="it-IT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44 </a:t>
            </a: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91,6%) </a:t>
            </a:r>
            <a:r>
              <a:rPr lang="it-IT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a.s.</a:t>
            </a: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17/18</a:t>
            </a:r>
            <a:endParaRPr lang="it-IT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it-IT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24011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Plesso di Pianello</a:t>
            </a:r>
          </a:p>
          <a:p>
            <a:pPr lvl="0">
              <a:buFont typeface="Wingdings 3"/>
              <a:buNone/>
            </a:pPr>
            <a:endParaRPr lang="it-IT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b="1" dirty="0">
                <a:latin typeface="Times New Roman" pitchFamily="18" charset="0"/>
                <a:cs typeface="Times New Roman" pitchFamily="18" charset="0"/>
              </a:rPr>
              <a:t>Alunni che in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ITA </a:t>
            </a:r>
            <a:r>
              <a:rPr lang="it-IT" sz="2400" b="1" dirty="0">
                <a:latin typeface="Times New Roman" pitchFamily="18" charset="0"/>
                <a:cs typeface="Times New Roman" pitchFamily="18" charset="0"/>
              </a:rPr>
              <a:t>hanno 8-9-10 = </a:t>
            </a: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 (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83,3 %) </a:t>
            </a:r>
            <a:r>
              <a:rPr lang="it-IT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a.s.</a:t>
            </a: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16/17</a:t>
            </a:r>
          </a:p>
          <a:p>
            <a:r>
              <a:rPr lang="it-IT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Alunni </a:t>
            </a: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che in </a:t>
            </a:r>
            <a:r>
              <a:rPr lang="it-IT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ITA </a:t>
            </a: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hanno 8-9-10 = 15 (</a:t>
            </a:r>
            <a:r>
              <a:rPr lang="it-IT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88,2 </a:t>
            </a: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%) </a:t>
            </a:r>
            <a:r>
              <a:rPr lang="it-IT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a.s.</a:t>
            </a: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17/18</a:t>
            </a:r>
          </a:p>
          <a:p>
            <a:pPr marL="109728" indent="0">
              <a:buNone/>
            </a:pPr>
            <a:endParaRPr lang="it-IT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Alunni </a:t>
            </a:r>
            <a:r>
              <a:rPr lang="it-IT" sz="2400" b="1" dirty="0">
                <a:latin typeface="Times New Roman" pitchFamily="18" charset="0"/>
                <a:cs typeface="Times New Roman" pitchFamily="18" charset="0"/>
              </a:rPr>
              <a:t>che in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MAT </a:t>
            </a:r>
            <a:r>
              <a:rPr lang="it-IT" sz="2400" b="1" dirty="0">
                <a:latin typeface="Times New Roman" pitchFamily="18" charset="0"/>
                <a:cs typeface="Times New Roman" pitchFamily="18" charset="0"/>
              </a:rPr>
              <a:t>hanno 8-9-10 =</a:t>
            </a: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(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88,8 %) </a:t>
            </a:r>
            <a:r>
              <a:rPr lang="it-IT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a.s.</a:t>
            </a: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16/17</a:t>
            </a:r>
          </a:p>
          <a:p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Alunni che in </a:t>
            </a:r>
            <a:r>
              <a:rPr lang="it-IT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MAT </a:t>
            </a: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hanno 8-9-10 =</a:t>
            </a:r>
            <a:r>
              <a:rPr lang="it-IT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82,3 </a:t>
            </a: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%) </a:t>
            </a:r>
            <a:r>
              <a:rPr lang="it-IT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a.s.</a:t>
            </a: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17/18</a:t>
            </a:r>
          </a:p>
          <a:p>
            <a:endParaRPr lang="it-IT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b="1" dirty="0">
                <a:latin typeface="Times New Roman" pitchFamily="18" charset="0"/>
                <a:cs typeface="Times New Roman" pitchFamily="18" charset="0"/>
              </a:rPr>
              <a:t>Alunni che in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ING </a:t>
            </a:r>
            <a:r>
              <a:rPr lang="it-IT" sz="2400" b="1" dirty="0">
                <a:latin typeface="Times New Roman" pitchFamily="18" charset="0"/>
                <a:cs typeface="Times New Roman" pitchFamily="18" charset="0"/>
              </a:rPr>
              <a:t>hanno 8-9-10 = </a:t>
            </a: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 (88,8%) </a:t>
            </a:r>
            <a:r>
              <a:rPr lang="it-IT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a.s.</a:t>
            </a: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16/17</a:t>
            </a:r>
          </a:p>
          <a:p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Alunni che in </a:t>
            </a:r>
            <a:r>
              <a:rPr lang="it-IT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ING </a:t>
            </a: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hanno 8-9-10 = </a:t>
            </a:r>
            <a:r>
              <a:rPr lang="it-IT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15  </a:t>
            </a: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88,2 </a:t>
            </a: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%) </a:t>
            </a:r>
            <a:r>
              <a:rPr lang="it-IT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a.s.</a:t>
            </a: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17/18</a:t>
            </a:r>
          </a:p>
          <a:p>
            <a:pPr marL="109728" indent="0">
              <a:buNone/>
            </a:pPr>
            <a:endParaRPr lang="it-IT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0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Obiettivo: nel piano di miglioramento l’obiettivo è di  portare </a:t>
            </a:r>
            <a:r>
              <a:rPr lang="it-IT" sz="20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vicino al 75% la percentuale di alunni con voti  alti in italiano e matematica e inglese (8-9-10), poi almeno al 75%</a:t>
            </a:r>
          </a:p>
          <a:p>
            <a:endParaRPr lang="it-IT" sz="2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it-IT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68880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00600"/>
          </a:xfrm>
        </p:spPr>
        <p:txBody>
          <a:bodyPr>
            <a:normAutofit fontScale="77500" lnSpcReduction="20000"/>
          </a:bodyPr>
          <a:lstStyle/>
          <a:p>
            <a:endParaRPr lang="it-IT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3400" b="1" dirty="0" smtClean="0">
                <a:latin typeface="Times New Roman" pitchFamily="18" charset="0"/>
                <a:cs typeface="Times New Roman" pitchFamily="18" charset="0"/>
              </a:rPr>
              <a:t>Alunni </a:t>
            </a:r>
            <a:r>
              <a:rPr lang="it-IT" sz="3400" b="1" dirty="0">
                <a:latin typeface="Times New Roman" pitchFamily="18" charset="0"/>
                <a:cs typeface="Times New Roman" pitchFamily="18" charset="0"/>
              </a:rPr>
              <a:t>con la media del 9 (con 9 in italiano e 9 matematica) =  </a:t>
            </a:r>
            <a:r>
              <a:rPr lang="it-IT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65 </a:t>
            </a:r>
            <a:r>
              <a:rPr lang="it-IT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3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22,73%</a:t>
            </a:r>
            <a:r>
              <a:rPr lang="it-IT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it-IT" sz="3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a.s.</a:t>
            </a:r>
            <a:r>
              <a:rPr lang="it-IT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16/17 </a:t>
            </a:r>
            <a:endParaRPr lang="it-IT" sz="3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sz="3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sz="3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Alunni con la media del 9 (con 9 in italiano e 9 matematica) =  </a:t>
            </a:r>
            <a:r>
              <a:rPr lang="it-IT" sz="3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 (</a:t>
            </a:r>
            <a:r>
              <a:rPr lang="it-IT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3,57</a:t>
            </a:r>
            <a:r>
              <a:rPr lang="it-IT" sz="3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it-IT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it-IT" sz="3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a.s.</a:t>
            </a:r>
            <a:r>
              <a:rPr lang="it-IT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17/18</a:t>
            </a:r>
          </a:p>
          <a:p>
            <a:endParaRPr lang="it-IT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31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Osservazione: è rilevante la diminuzione del numero degli alunni con la media del 9</a:t>
            </a:r>
          </a:p>
          <a:p>
            <a:endParaRPr lang="it-IT" sz="31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31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Obiettivo: nel </a:t>
            </a:r>
            <a:r>
              <a:rPr lang="it-IT" sz="31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piano di miglioramento </a:t>
            </a:r>
            <a:r>
              <a:rPr lang="it-IT" sz="31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l’obiettivo è </a:t>
            </a:r>
            <a:r>
              <a:rPr lang="it-IT" sz="31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 </a:t>
            </a:r>
            <a:r>
              <a:rPr lang="it-IT" sz="31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innalzare </a:t>
            </a:r>
            <a:r>
              <a:rPr lang="it-IT" sz="31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la percentuale di alunni con  una votazione media di 9 e 10 (con 9 in ita. e </a:t>
            </a:r>
            <a:r>
              <a:rPr lang="it-IT" sz="3100" b="1" u="sng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mat</a:t>
            </a:r>
            <a:r>
              <a:rPr lang="it-IT" sz="31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.) al 35</a:t>
            </a:r>
            <a:r>
              <a:rPr lang="it-IT" sz="31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it-IT" sz="3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it-IT" sz="19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61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476672"/>
            <a:ext cx="8280920" cy="5832648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it-IT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Comportamento:</a:t>
            </a:r>
          </a:p>
          <a:p>
            <a:pPr lvl="0" algn="ctr"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alunni con OTTIMO  (59)=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16,8 %   </a:t>
            </a:r>
            <a:r>
              <a:rPr lang="it-IT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a.s.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16/17 </a:t>
            </a:r>
          </a:p>
          <a:p>
            <a:r>
              <a:rPr lang="it-IT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alunni </a:t>
            </a: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 OTTIMO  </a:t>
            </a:r>
            <a:r>
              <a:rPr lang="it-IT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it-IT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)= 2,0 % </a:t>
            </a:r>
            <a:r>
              <a:rPr lang="it-IT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a.s.</a:t>
            </a: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17/18</a:t>
            </a:r>
          </a:p>
          <a:p>
            <a:endParaRPr lang="it-IT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alunni con DISTINTO   (186) =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53,1%  </a:t>
            </a:r>
            <a:r>
              <a:rPr lang="it-IT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a.s.</a:t>
            </a: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16/17 </a:t>
            </a:r>
            <a:endParaRPr lang="it-IT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alunni </a:t>
            </a: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 DISTINTO   </a:t>
            </a:r>
            <a:r>
              <a:rPr lang="it-IT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(209) </a:t>
            </a: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it-IT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59,% </a:t>
            </a:r>
            <a:r>
              <a:rPr lang="it-IT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a.s.</a:t>
            </a: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17/18</a:t>
            </a:r>
          </a:p>
          <a:p>
            <a:endParaRPr lang="it-IT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alunni con BUONO (100) =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28,5 % </a:t>
            </a:r>
            <a:r>
              <a:rPr lang="it-IT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a.s.</a:t>
            </a: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16/17 </a:t>
            </a:r>
            <a:endParaRPr lang="it-IT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alunni con BUONO (</a:t>
            </a:r>
            <a:r>
              <a:rPr lang="it-IT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101) = 28,8 </a:t>
            </a: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it-IT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a.s.</a:t>
            </a: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17/18 </a:t>
            </a:r>
            <a:endParaRPr lang="it-IT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it-IT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b="1" dirty="0">
                <a:latin typeface="Times New Roman" pitchFamily="18" charset="0"/>
                <a:cs typeface="Times New Roman" pitchFamily="18" charset="0"/>
              </a:rPr>
              <a:t>alunni con DISCRETO  (6)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it-IT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1,7 </a:t>
            </a: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it-IT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a.s.</a:t>
            </a:r>
            <a:r>
              <a:rPr lang="it-IT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16/17</a:t>
            </a:r>
          </a:p>
          <a:p>
            <a:pPr lvl="0"/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alunni con DISCRETO  </a:t>
            </a:r>
            <a:r>
              <a:rPr lang="it-IT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(23) = 6,5 % </a:t>
            </a:r>
            <a:r>
              <a:rPr lang="it-IT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a.s.</a:t>
            </a: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17/18</a:t>
            </a:r>
          </a:p>
          <a:p>
            <a:pPr lvl="0"/>
            <a:endParaRPr lang="it-IT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alunni con </a:t>
            </a:r>
            <a:r>
              <a:rPr lang="it-IT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SUFFICIENTE (7) = 2,0 </a:t>
            </a: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it-IT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a.s.</a:t>
            </a:r>
            <a:r>
              <a:rPr lang="it-IT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17/18</a:t>
            </a:r>
            <a:endParaRPr lang="it-IT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it-IT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it-IT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it-IT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it-IT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it-IT" sz="2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it-IT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it-IT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t-IT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2910</TotalTime>
  <Words>1009</Words>
  <Application>Microsoft Office PowerPoint</Application>
  <PresentationFormat>Presentazione su schermo (4:3)</PresentationFormat>
  <Paragraphs>459</Paragraphs>
  <Slides>16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Viale</vt:lpstr>
      <vt:lpstr> Risultati sintetici valutazione I quadrimestre a.s. 2017-18</vt:lpstr>
      <vt:lpstr>Presentazione standard di PowerPoint</vt:lpstr>
      <vt:lpstr>Risultati scrutini 1° quadrimestre   NUMERO E PERCENTUALE  DI ALUNNI CON VOTO 7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OSSERVAZIONI:</vt:lpstr>
      <vt:lpstr>Risultati prove quadrim. scuola primaria. I Quadrimestre</vt:lpstr>
      <vt:lpstr>Risultati prove quadrim. scuola primaria. I Quadrimestre</vt:lpstr>
      <vt:lpstr>Risultati prove quadrim. scuola primaria. I Quadrimestre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Risultati valutazione interna primo quadrimestre  a.s. 2014-15</dc:title>
  <dc:creator>preside</dc:creator>
  <cp:lastModifiedBy>Cinzia</cp:lastModifiedBy>
  <cp:revision>393</cp:revision>
  <dcterms:created xsi:type="dcterms:W3CDTF">2015-02-16T11:44:22Z</dcterms:created>
  <dcterms:modified xsi:type="dcterms:W3CDTF">2018-03-05T15:26:19Z</dcterms:modified>
</cp:coreProperties>
</file>