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3" r:id="rId2"/>
    <p:sldId id="257" r:id="rId3"/>
    <p:sldId id="379" r:id="rId4"/>
    <p:sldId id="351" r:id="rId5"/>
    <p:sldId id="378" r:id="rId6"/>
    <p:sldId id="380" r:id="rId7"/>
    <p:sldId id="381" r:id="rId8"/>
    <p:sldId id="382" r:id="rId9"/>
    <p:sldId id="352" r:id="rId10"/>
    <p:sldId id="384" r:id="rId11"/>
    <p:sldId id="367" r:id="rId12"/>
    <p:sldId id="383" r:id="rId13"/>
    <p:sldId id="376" r:id="rId14"/>
    <p:sldId id="260" r:id="rId15"/>
    <p:sldId id="377" r:id="rId16"/>
    <p:sldId id="374" r:id="rId17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7C80"/>
    <a:srgbClr val="FF505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0DF82-565B-43A4-8E0B-30462ED6F3FA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A5702-491A-469B-A280-68FA2E08CD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83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49006A-FCF3-47BC-893B-EC60D140841C}" type="datetimeFigureOut">
              <a:rPr lang="it-IT" smtClean="0"/>
              <a:pPr/>
              <a:t>05/03/2018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368151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Risultati sintetici valutazione</a:t>
            </a:r>
            <a:br>
              <a:rPr lang="it-IT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quadrimestre </a:t>
            </a:r>
            <a:r>
              <a:rPr lang="it-IT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2017-18</a:t>
            </a:r>
            <a:endParaRPr lang="it-IT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979712" y="357301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it-IT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Nel </a:t>
            </a:r>
            <a:r>
              <a:rPr lang="it-IT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piano di miglioramento abbiamo indicato che gli alunni con OTTIMO E DISTINTO devono raggiungere una percentuale che superi il 50 %.</a:t>
            </a:r>
            <a:endParaRPr lang="it-IT" sz="2800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400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4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2" name="Rettangolo 6"/>
          <p:cNvSpPr>
            <a:spLocks noChangeArrowheads="1"/>
          </p:cNvSpPr>
          <p:nvPr/>
        </p:nvSpPr>
        <p:spPr bwMode="auto">
          <a:xfrm>
            <a:off x="323850" y="260350"/>
            <a:ext cx="85693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Scuola primaria: voto medio delle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diverse discipline nello scrutinio del primo quadrimestre</a:t>
            </a:r>
          </a:p>
        </p:txBody>
      </p:sp>
      <p:graphicFrame>
        <p:nvGraphicFramePr>
          <p:cNvPr id="6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42632"/>
              </p:ext>
            </p:extLst>
          </p:nvPr>
        </p:nvGraphicFramePr>
        <p:xfrm>
          <a:off x="14753792" y="1340768"/>
          <a:ext cx="270764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82296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</a:tr>
              <a:tr h="360916">
                <a:tc>
                  <a:txBody>
                    <a:bodyPr/>
                    <a:lstStyle/>
                    <a:p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1" i="0" u="none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1" i="0" u="none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1" i="0" u="none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0916">
                <a:tc>
                  <a:txBody>
                    <a:bodyPr/>
                    <a:lstStyle/>
                    <a:p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Segnaposto contenut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35597027"/>
              </p:ext>
            </p:extLst>
          </p:nvPr>
        </p:nvGraphicFramePr>
        <p:xfrm>
          <a:off x="1261055" y="3973374"/>
          <a:ext cx="7705203" cy="2183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648072"/>
                <a:gridCol w="652711"/>
                <a:gridCol w="643433"/>
                <a:gridCol w="648072"/>
                <a:gridCol w="576064"/>
                <a:gridCol w="576064"/>
                <a:gridCol w="792088"/>
                <a:gridCol w="720080"/>
                <a:gridCol w="648072"/>
                <a:gridCol w="648419"/>
              </a:tblGrid>
              <a:tr h="701251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Ita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Ing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Sto</a:t>
                      </a:r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Geo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Mat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 Sci</a:t>
                      </a:r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E.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Tec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Mus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Art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E.Fis</a:t>
                      </a:r>
                      <a:endParaRPr lang="it-IT" sz="1600" dirty="0"/>
                    </a:p>
                  </a:txBody>
                  <a:tcPr/>
                </a:tc>
              </a:tr>
              <a:tr h="47561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Cantiano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8,36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8,39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8,32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8,40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8,27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8,46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8,40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8,25</a:t>
                      </a:r>
                      <a:endParaRPr lang="it-IT" dirty="0"/>
                    </a:p>
                  </a:txBody>
                  <a:tcPr marL="9525" marR="9525" marT="9525" marB="0" anchor="b"/>
                </a:tc>
              </a:tr>
              <a:tr h="31166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Cagli 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7,83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7,90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7,84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7,74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7,95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7,68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8,41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8,26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7,74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8,38</a:t>
                      </a:r>
                      <a:endParaRPr lang="it-IT" dirty="0"/>
                    </a:p>
                  </a:txBody>
                  <a:tcPr marL="9525" marR="9525" marT="9525" marB="0" anchor="b"/>
                </a:tc>
              </a:tr>
              <a:tr h="31166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Pianello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8,12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8,49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8,60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8,45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8,12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8,33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8,00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9,00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8,45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7,77</a:t>
                      </a:r>
                      <a:endParaRPr lang="it-IT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ttangolo 6"/>
          <p:cNvSpPr>
            <a:spLocks noChangeArrowheads="1"/>
          </p:cNvSpPr>
          <p:nvPr/>
        </p:nvSpPr>
        <p:spPr bwMode="auto">
          <a:xfrm>
            <a:off x="395536" y="3717032"/>
            <a:ext cx="8569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8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719056"/>
              </p:ext>
            </p:extLst>
          </p:nvPr>
        </p:nvGraphicFramePr>
        <p:xfrm>
          <a:off x="251520" y="1412776"/>
          <a:ext cx="7705203" cy="190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648072"/>
                <a:gridCol w="652711"/>
                <a:gridCol w="643433"/>
                <a:gridCol w="648072"/>
                <a:gridCol w="576064"/>
                <a:gridCol w="576064"/>
                <a:gridCol w="792088"/>
                <a:gridCol w="720080"/>
                <a:gridCol w="648072"/>
                <a:gridCol w="648419"/>
              </a:tblGrid>
              <a:tr h="701251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Ita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Ing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Sto</a:t>
                      </a:r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Geo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Mat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 Sci</a:t>
                      </a:r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E.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Tec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Mus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Art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E.Fis</a:t>
                      </a:r>
                      <a:endParaRPr lang="it-IT" sz="1600" dirty="0"/>
                    </a:p>
                  </a:txBody>
                  <a:tcPr/>
                </a:tc>
              </a:tr>
              <a:tr h="47561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Cantiano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8,48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8,48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8,52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8,64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8,53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8,52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8,84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8,61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8,51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8,90</a:t>
                      </a:r>
                      <a:endParaRPr lang="it-IT" dirty="0"/>
                    </a:p>
                  </a:txBody>
                  <a:tcPr marL="9525" marR="9525" marT="9525" marB="0" anchor="b"/>
                </a:tc>
              </a:tr>
              <a:tr h="31166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Cagli 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8,03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8,09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7,90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7,88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7,97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8,06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8,47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8,17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8,34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8,78</a:t>
                      </a:r>
                      <a:endParaRPr lang="it-IT" dirty="0"/>
                    </a:p>
                  </a:txBody>
                  <a:tcPr marL="9525" marR="9525" marT="9525" marB="0" anchor="b"/>
                </a:tc>
              </a:tr>
              <a:tr h="31166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Pianello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8,11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8,50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8,44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8,33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8,50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8,11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8,33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8,38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9,38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755576" y="9682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a.s.</a:t>
            </a:r>
            <a:r>
              <a:rPr lang="it-IT" b="1" dirty="0" smtClean="0"/>
              <a:t> 2016/2017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84739" y="353236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a.s.</a:t>
            </a:r>
            <a:r>
              <a:rPr lang="it-IT" b="1" dirty="0" smtClean="0"/>
              <a:t> 2017/2018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82" grpId="0"/>
      <p:bldP spid="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Nella scuola di Cantiano le valutazioni risultano abbastanza elevate in tutte le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discipline.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Nella scuola di Cagli le valutazioni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minori </a:t>
            </a:r>
            <a:r>
              <a:rPr lang="it-IT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si rilevano in </a:t>
            </a: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ed. artistica</a:t>
            </a:r>
            <a:r>
              <a:rPr lang="it-IT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geografia </a:t>
            </a: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scienze.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Nella scuola di Pianello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valutazioni risultano abbastanza elevate in tutte le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discipline, </a:t>
            </a:r>
            <a:r>
              <a:rPr lang="it-IT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fatta eccezione per l’educazione fisica.</a:t>
            </a:r>
            <a:endParaRPr lang="it-IT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it-IT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OSSERVAZIONI: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42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143035"/>
              </p:ext>
            </p:extLst>
          </p:nvPr>
        </p:nvGraphicFramePr>
        <p:xfrm>
          <a:off x="467544" y="980728"/>
          <a:ext cx="8352927" cy="3168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044"/>
                <a:gridCol w="2121044"/>
                <a:gridCol w="2022607"/>
                <a:gridCol w="2088232"/>
              </a:tblGrid>
              <a:tr h="811259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CLASSI  III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ITALIANO</a:t>
                      </a:r>
                    </a:p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MATEMATICA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INGLESE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it-IT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7,78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9,76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6,64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7,78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9,76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 U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9,56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 P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8,67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8,50</a:t>
                      </a:r>
                      <a:endParaRPr lang="it-IT" dirty="0"/>
                    </a:p>
                  </a:txBody>
                  <a:tcPr/>
                </a:tc>
              </a:tr>
              <a:tr h="570886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7,84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8,26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9,39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56184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Risultati prove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quadrim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. scuola primaria. I Quadrimestre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8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672646"/>
              </p:ext>
            </p:extLst>
          </p:nvPr>
        </p:nvGraphicFramePr>
        <p:xfrm>
          <a:off x="467544" y="980728"/>
          <a:ext cx="8352927" cy="3612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044"/>
                <a:gridCol w="2121044"/>
                <a:gridCol w="2022607"/>
                <a:gridCol w="2088232"/>
              </a:tblGrid>
              <a:tr h="811259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CLASSI  IV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ITALIANO</a:t>
                      </a:r>
                    </a:p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MATEMATICA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INGLESE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lang="it-IT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8,89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8,14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7,63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IV C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9,77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8,20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 U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9,72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8,50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IVP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8,50</a:t>
                      </a:r>
                      <a:endParaRPr lang="it-IT" dirty="0"/>
                    </a:p>
                  </a:txBody>
                  <a:tcPr/>
                </a:tc>
              </a:tr>
              <a:tr h="570886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9,01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7,93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8,19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56184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Risultati prove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quadrim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. scuola primaria. I Quadrimestre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631170"/>
              </p:ext>
            </p:extLst>
          </p:nvPr>
        </p:nvGraphicFramePr>
        <p:xfrm>
          <a:off x="467544" y="980728"/>
          <a:ext cx="8352927" cy="3612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044"/>
                <a:gridCol w="2121044"/>
                <a:gridCol w="2022607"/>
                <a:gridCol w="2088232"/>
              </a:tblGrid>
              <a:tr h="811259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CLASSI  V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ITALIANO</a:t>
                      </a:r>
                    </a:p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MATEMATICA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INGLESE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it-IT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7,86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8,77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7,78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8,85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 C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8,62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U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8,75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9,00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VP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7,93</a:t>
                      </a:r>
                      <a:endParaRPr lang="it-IT" dirty="0"/>
                    </a:p>
                  </a:txBody>
                  <a:tcPr/>
                </a:tc>
              </a:tr>
              <a:tr h="570886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7,71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8,24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8,63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56184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Risultati prove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quadrim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. scuola primaria. I Quadrimestre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37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572149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3800" b="1" dirty="0" smtClean="0">
                <a:latin typeface="Times New Roman" pitchFamily="18" charset="0"/>
                <a:cs typeface="Times New Roman" pitchFamily="18" charset="0"/>
              </a:rPr>
              <a:t>CONSIDERAZIONI</a:t>
            </a:r>
            <a:endParaRPr lang="it-IT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Dall’analisi dei dati, sono stati individuati alcuni obiettivi di processo per cercare di raggiungere le priorità prefissate: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sz="2800" b="1" u="sng" dirty="0" smtClean="0">
                <a:latin typeface="Times New Roman" pitchFamily="18" charset="0"/>
                <a:cs typeface="Times New Roman" pitchFamily="18" charset="0"/>
              </a:rPr>
              <a:t>Potenziare le attività di recupero e consolidamento, in modo che una maggiore fascia di alunni raggiunga i livelli di apprendimento più elevati</a:t>
            </a: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it-IT" sz="28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 u="sng" dirty="0">
                <a:latin typeface="Times New Roman" pitchFamily="18" charset="0"/>
                <a:cs typeface="Times New Roman" pitchFamily="18" charset="0"/>
              </a:rPr>
              <a:t>Si dovrà </a:t>
            </a:r>
            <a:r>
              <a:rPr lang="it-IT" sz="2800" b="1" u="sng" dirty="0" smtClean="0">
                <a:latin typeface="Times New Roman" pitchFamily="18" charset="0"/>
                <a:cs typeface="Times New Roman" pitchFamily="18" charset="0"/>
              </a:rPr>
              <a:t>cercare, in fase di programmazione,  </a:t>
            </a:r>
            <a:r>
              <a:rPr lang="it-IT" sz="2800" b="1" u="sng" dirty="0">
                <a:latin typeface="Times New Roman" pitchFamily="18" charset="0"/>
                <a:cs typeface="Times New Roman" pitchFamily="18" charset="0"/>
              </a:rPr>
              <a:t>di recepire le criticità </a:t>
            </a:r>
            <a:r>
              <a:rPr lang="it-IT" sz="2800" b="1" u="sng" dirty="0" smtClean="0">
                <a:latin typeface="Times New Roman" pitchFamily="18" charset="0"/>
                <a:cs typeface="Times New Roman" pitchFamily="18" charset="0"/>
              </a:rPr>
              <a:t>emerse; in </a:t>
            </a:r>
            <a:r>
              <a:rPr lang="it-IT" sz="2800" b="1" u="sng" dirty="0">
                <a:latin typeface="Times New Roman" pitchFamily="18" charset="0"/>
                <a:cs typeface="Times New Roman" pitchFamily="18" charset="0"/>
              </a:rPr>
              <a:t>particolare si </a:t>
            </a:r>
            <a:r>
              <a:rPr lang="it-IT" sz="2800" b="1" u="sng" dirty="0" smtClean="0">
                <a:latin typeface="Times New Roman" pitchFamily="18" charset="0"/>
                <a:cs typeface="Times New Roman" pitchFamily="18" charset="0"/>
              </a:rPr>
              <a:t>dovranno definire e </a:t>
            </a:r>
            <a:r>
              <a:rPr lang="it-IT" sz="3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condividere</a:t>
            </a:r>
            <a:r>
              <a:rPr lang="it-IT" sz="2800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800" b="1" u="sng" dirty="0">
                <a:latin typeface="Times New Roman" pitchFamily="18" charset="0"/>
                <a:cs typeface="Times New Roman" pitchFamily="18" charset="0"/>
              </a:rPr>
              <a:t>meglio i criteri di valutazione anche in </a:t>
            </a:r>
            <a:r>
              <a:rPr lang="it-IT" sz="2800" b="1" u="sng" dirty="0" smtClean="0">
                <a:latin typeface="Times New Roman" pitchFamily="18" charset="0"/>
                <a:cs typeface="Times New Roman" pitchFamily="18" charset="0"/>
              </a:rPr>
              <a:t>riferimento al Documento di Valutazione d’Istituto.</a:t>
            </a:r>
          </a:p>
          <a:p>
            <a:pPr>
              <a:buNone/>
            </a:pP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6632"/>
            <a:ext cx="8208912" cy="6480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Risultati 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scrutini 1°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quadrimestre </a:t>
            </a:r>
            <a:r>
              <a:rPr lang="it-IT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it-IT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NUMERO E PERCENTUALE  DI ALUNNI CON VOTO 6</a:t>
            </a:r>
            <a:r>
              <a:rPr lang="it-IT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 algn="ctr">
              <a:buNone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						</a:t>
            </a:r>
          </a:p>
          <a:p>
            <a:pPr>
              <a:buNone/>
            </a:pPr>
            <a:endParaRPr lang="it-IT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9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262266"/>
              </p:ext>
            </p:extLst>
          </p:nvPr>
        </p:nvGraphicFramePr>
        <p:xfrm>
          <a:off x="1115616" y="1124745"/>
          <a:ext cx="7416825" cy="5293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830"/>
                <a:gridCol w="1853830"/>
                <a:gridCol w="2013627"/>
                <a:gridCol w="1695538"/>
              </a:tblGrid>
              <a:tr h="536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ALUNNI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TOTALE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ITALIANI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STRANIERI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99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</a:rPr>
                        <a:t>Cagli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235 (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12%</a:t>
                      </a:r>
                      <a:endParaRPr lang="it-I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34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29%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269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6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Cantiano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56</a:t>
                      </a:r>
                      <a:r>
                        <a:rPr lang="it-IT" sz="1800" baseline="0" dirty="0" smtClean="0">
                          <a:effectLst/>
                        </a:rPr>
                        <a:t> (</a:t>
                      </a:r>
                      <a:r>
                        <a:rPr lang="it-IT" sz="18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it-IT" sz="1800" baseline="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5(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61(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6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Pianello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19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20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TOTALE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310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40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350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868560"/>
              </p:ext>
            </p:extLst>
          </p:nvPr>
        </p:nvGraphicFramePr>
        <p:xfrm>
          <a:off x="1115616" y="1124744"/>
          <a:ext cx="7416825" cy="5293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830"/>
                <a:gridCol w="1853830"/>
                <a:gridCol w="2013627"/>
                <a:gridCol w="1695538"/>
              </a:tblGrid>
              <a:tr h="536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ALUNNI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TOTALE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ITALIANI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STRANIERI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99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</a:rPr>
                        <a:t>Cagli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194 (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it-I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22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45%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216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6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Cantiano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aseline="0" dirty="0" smtClean="0">
                          <a:effectLst/>
                        </a:rPr>
                        <a:t>43 (</a:t>
                      </a:r>
                      <a:r>
                        <a:rPr lang="it-IT" sz="18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it-IT" sz="1800" baseline="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5(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aseline="0" dirty="0" smtClean="0">
                          <a:effectLst/>
                        </a:rPr>
                        <a:t>48 </a:t>
                      </a:r>
                      <a:r>
                        <a:rPr lang="it-IT" sz="1800" dirty="0" smtClean="0">
                          <a:effectLst/>
                        </a:rPr>
                        <a:t>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6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Pianello</a:t>
                      </a:r>
                      <a:endParaRPr lang="it-I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17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0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17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TOTALE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254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27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281 (</a:t>
                      </a:r>
                      <a:r>
                        <a:rPr kumimoji="0" lang="it-IT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65760" lvl="0" indent="-256032" algn="ctr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it-IT" sz="2800" dirty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Risultati scrutini 1° quadrimestre </a:t>
            </a:r>
            <a:r>
              <a:rPr lang="it-IT" sz="2000" dirty="0">
                <a:solidFill>
                  <a:srgbClr val="0000FF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it-IT" sz="2000" dirty="0" smtClean="0">
                <a:solidFill>
                  <a:srgbClr val="0000FF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it-IT" sz="2000" dirty="0" smtClean="0">
                <a:solidFill>
                  <a:srgbClr val="0000FF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it-IT" sz="2000" dirty="0" smtClean="0">
                <a:solidFill>
                  <a:srgbClr val="0000FF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NUMERO </a:t>
            </a:r>
            <a:r>
              <a:rPr lang="it-IT" sz="2000" dirty="0">
                <a:solidFill>
                  <a:srgbClr val="0000FF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E PERCENTUALE  DI ALUNNI CON VOTO </a:t>
            </a:r>
            <a:r>
              <a:rPr lang="it-IT" sz="2000" dirty="0" smtClean="0">
                <a:solidFill>
                  <a:srgbClr val="0000FF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  <a:r>
              <a:rPr lang="it-IT" sz="2000" dirty="0">
                <a:solidFill>
                  <a:srgbClr val="0000FF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985889"/>
              </p:ext>
            </p:extLst>
          </p:nvPr>
        </p:nvGraphicFramePr>
        <p:xfrm>
          <a:off x="755576" y="1340768"/>
          <a:ext cx="8064896" cy="4345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815"/>
                <a:gridCol w="2015815"/>
                <a:gridCol w="2016633"/>
                <a:gridCol w="2016633"/>
              </a:tblGrid>
              <a:tr h="258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ALUNNI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TOTALE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1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ITALIANI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STRANIERI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0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Cagli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194 (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109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  <a:endParaRPr kumimoji="0" lang="it-IT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22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216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59%</a:t>
                      </a:r>
                    </a:p>
                  </a:txBody>
                  <a:tcPr marL="68580" marR="68580" marT="0" marB="0"/>
                </a:tc>
              </a:tr>
              <a:tr h="850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Cantiano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43 (</a:t>
                      </a:r>
                      <a:r>
                        <a:rPr lang="it-IT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5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48 (</a:t>
                      </a:r>
                      <a:r>
                        <a:rPr lang="it-IT" sz="18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0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Pianello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17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0</a:t>
                      </a:r>
                      <a:r>
                        <a:rPr lang="it-IT" sz="1800" baseline="0" dirty="0" smtClean="0">
                          <a:effectLst/>
                        </a:rPr>
                        <a:t> </a:t>
                      </a:r>
                      <a:r>
                        <a:rPr lang="it-IT" sz="1800" dirty="0" smtClean="0">
                          <a:effectLst/>
                        </a:rPr>
                        <a:t>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17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0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TOTALE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254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27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it-IT" sz="1800" dirty="0" smtClean="0">
                          <a:effectLst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281 (</a:t>
                      </a:r>
                      <a:r>
                        <a:rPr kumimoji="0" lang="it-IT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149</a:t>
                      </a:r>
                      <a:r>
                        <a:rPr kumimoji="0"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53%</a:t>
                      </a:r>
                      <a:endParaRPr kumimoji="0" lang="it-IT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>
            <a:off x="2287899" y="5661248"/>
            <a:ext cx="6604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Obiettivo: bisogna  fare di più per gli alunni stranieri, il numero dei 6 e 7 </a:t>
            </a:r>
            <a:r>
              <a:rPr lang="it-IT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continua ad essere rilevante</a:t>
            </a:r>
            <a:r>
              <a:rPr lang="it-IT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t-IT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24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0"/>
            <a:ext cx="8229600" cy="64087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it-IT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it-IT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767568"/>
              </p:ext>
            </p:extLst>
          </p:nvPr>
        </p:nvGraphicFramePr>
        <p:xfrm>
          <a:off x="1115617" y="1268760"/>
          <a:ext cx="6216351" cy="4264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117"/>
                <a:gridCol w="2072117"/>
                <a:gridCol w="2072117"/>
              </a:tblGrid>
              <a:tr h="106606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 Voto</a:t>
                      </a:r>
                      <a:r>
                        <a:rPr lang="it-IT" baseline="0" dirty="0" smtClean="0"/>
                        <a:t> 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Voto 7</a:t>
                      </a:r>
                      <a:endParaRPr lang="it-IT" dirty="0"/>
                    </a:p>
                  </a:txBody>
                  <a:tcPr/>
                </a:tc>
              </a:tr>
              <a:tr h="1066062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Cagli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 5%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 21%</a:t>
                      </a:r>
                      <a:endParaRPr lang="it-IT" sz="2400" b="1" dirty="0"/>
                    </a:p>
                  </a:txBody>
                  <a:tcPr/>
                </a:tc>
              </a:tr>
              <a:tr h="1066062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Cantiano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2%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6%</a:t>
                      </a:r>
                      <a:endParaRPr lang="it-IT" sz="2400" b="1" dirty="0"/>
                    </a:p>
                  </a:txBody>
                  <a:tcPr/>
                </a:tc>
              </a:tr>
              <a:tr h="1066062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Pianello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0%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10%</a:t>
                      </a:r>
                      <a:endParaRPr lang="it-IT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971600" y="463522"/>
            <a:ext cx="633670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Percentuale dei voti 6 e 7 per plesso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408712"/>
          </a:xfrm>
        </p:spPr>
        <p:txBody>
          <a:bodyPr>
            <a:normAutofit fontScale="40000" lnSpcReduction="20000"/>
          </a:bodyPr>
          <a:lstStyle/>
          <a:p>
            <a:endParaRPr lang="it-IT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Plesso di </a:t>
            </a:r>
            <a:r>
              <a:rPr lang="it-IT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Cagli</a:t>
            </a:r>
          </a:p>
          <a:p>
            <a:pPr lvl="0"/>
            <a:endParaRPr lang="it-IT" sz="5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6000" b="1" dirty="0">
                <a:latin typeface="Times New Roman" pitchFamily="18" charset="0"/>
                <a:cs typeface="Times New Roman" pitchFamily="18" charset="0"/>
              </a:rPr>
              <a:t>che in </a:t>
            </a: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ITA hanno </a:t>
            </a:r>
            <a:r>
              <a:rPr lang="it-IT" sz="6000" b="1" dirty="0">
                <a:latin typeface="Times New Roman" pitchFamily="18" charset="0"/>
                <a:cs typeface="Times New Roman" pitchFamily="18" charset="0"/>
              </a:rPr>
              <a:t>8-9-10 </a:t>
            </a: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it-IT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152 (</a:t>
            </a:r>
            <a:r>
              <a:rPr lang="it-IT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73,0 %</a:t>
            </a:r>
            <a:r>
              <a:rPr lang="it-IT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it-IT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</a:t>
            </a:r>
          </a:p>
          <a:p>
            <a:pPr>
              <a:lnSpc>
                <a:spcPct val="120000"/>
              </a:lnSpc>
            </a:pP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ITA 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hanno 8-9-10 =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139 ( </a:t>
            </a:r>
            <a:r>
              <a:rPr lang="it-IT" sz="6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64,4 %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it-IT" sz="6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17/18</a:t>
            </a:r>
          </a:p>
          <a:p>
            <a:pPr marL="109728" indent="0">
              <a:lnSpc>
                <a:spcPct val="120000"/>
              </a:lnSpc>
              <a:buNone/>
            </a:pPr>
            <a:endParaRPr lang="it-IT" sz="6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6000" b="1" dirty="0">
                <a:latin typeface="Times New Roman" pitchFamily="18" charset="0"/>
                <a:cs typeface="Times New Roman" pitchFamily="18" charset="0"/>
              </a:rPr>
              <a:t>che in </a:t>
            </a: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MAT </a:t>
            </a:r>
            <a:r>
              <a:rPr lang="it-IT" sz="6000" b="1" dirty="0">
                <a:latin typeface="Times New Roman" pitchFamily="18" charset="0"/>
                <a:cs typeface="Times New Roman" pitchFamily="18" charset="0"/>
              </a:rPr>
              <a:t>hanno 8-9-10 </a:t>
            </a: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it-IT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149 (71,6 %) </a:t>
            </a:r>
            <a:r>
              <a:rPr lang="it-IT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</a:t>
            </a:r>
            <a:r>
              <a:rPr lang="it-IT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t-IT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</a:t>
            </a:r>
            <a:endParaRPr lang="it-IT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che 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MAT 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hanno 8-9-10 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=146 (67,5 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it-IT" sz="6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17/18</a:t>
            </a:r>
            <a:endParaRPr lang="it-IT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lnSpc>
                <a:spcPct val="120000"/>
              </a:lnSpc>
              <a:buNone/>
            </a:pPr>
            <a:endParaRPr lang="it-IT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it-IT" sz="6000" b="1" dirty="0"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ING </a:t>
            </a:r>
            <a:r>
              <a:rPr lang="it-IT" sz="6000" b="1" dirty="0"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 </a:t>
            </a:r>
            <a:r>
              <a:rPr lang="it-IT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(72,6 %) </a:t>
            </a:r>
            <a:r>
              <a:rPr lang="it-IT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</a:t>
            </a:r>
          </a:p>
          <a:p>
            <a:pPr lvl="0">
              <a:lnSpc>
                <a:spcPct val="120000"/>
              </a:lnSpc>
            </a:pP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 in 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ING 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158 (73,1 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it-IT" sz="6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pPr lvl="0">
              <a:lnSpc>
                <a:spcPct val="120000"/>
              </a:lnSpc>
            </a:pPr>
            <a:endParaRPr lang="it-IT" sz="6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it-IT" sz="6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it-IT" sz="6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b="1" u="sng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it-IT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88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534075"/>
          </a:xfrm>
        </p:spPr>
        <p:txBody>
          <a:bodyPr/>
          <a:lstStyle/>
          <a:p>
            <a:pPr marL="0" lvl="0" indent="0" algn="ctr">
              <a:buNone/>
            </a:pP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Plesso di </a:t>
            </a:r>
            <a:r>
              <a:rPr lang="it-IT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Cantiano</a:t>
            </a:r>
          </a:p>
          <a:p>
            <a:pPr marL="0" lvl="0" indent="0">
              <a:buNone/>
            </a:pPr>
            <a:endParaRPr lang="it-IT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ITA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 (91,6%)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ITA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44 (91,6%)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pPr lvl="0"/>
            <a:endParaRPr lang="it-IT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MAT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hanno 8-9-10 =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 (91,6%)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che in MAT hanno 8-9-10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=43 (89,6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pPr lvl="0"/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che in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ING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56 (93,3%)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16/17</a:t>
            </a:r>
          </a:p>
          <a:p>
            <a:pPr lvl="0"/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ING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44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91,6%)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17/18</a:t>
            </a:r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4011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Plesso di Pianello</a:t>
            </a:r>
          </a:p>
          <a:p>
            <a:pPr lvl="0">
              <a:buFont typeface="Wingdings 3"/>
              <a:buNone/>
            </a:pPr>
            <a:endParaRPr lang="it-IT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ITA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(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83,3 %)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16/17</a:t>
            </a:r>
          </a:p>
          <a:p>
            <a:r>
              <a:rPr lang="it-IT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 in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ITA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hanno 8-9-10 = 15 (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88,2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pPr marL="109728" indent="0">
              <a:buNone/>
            </a:pPr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che in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MAT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hanno 8-9-10 =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(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88,8 %)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</a:t>
            </a:r>
          </a:p>
          <a:p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MAT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hanno 8-9-10 =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82,3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ING 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(88,8%)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</a:t>
            </a:r>
          </a:p>
          <a:p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che in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ING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hanno 8-9-10 =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88,2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pPr marL="109728" indent="0">
              <a:buNone/>
            </a:pPr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Obiettivo: nel piano di miglioramento l’obiettivo è di  portare </a:t>
            </a:r>
            <a:r>
              <a:rPr lang="it-IT" sz="20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vicino al 75% la percentuale di alunni con voti  alti in italiano e matematica e inglese (8-9-10), poi almeno al 75%</a:t>
            </a:r>
          </a:p>
          <a:p>
            <a:endParaRPr lang="it-IT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it-IT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8880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00600"/>
          </a:xfrm>
        </p:spPr>
        <p:txBody>
          <a:bodyPr>
            <a:normAutofit fontScale="77500" lnSpcReduction="20000"/>
          </a:bodyPr>
          <a:lstStyle/>
          <a:p>
            <a:endParaRPr lang="it-IT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400" b="1" dirty="0" smtClean="0"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3400" b="1" dirty="0">
                <a:latin typeface="Times New Roman" pitchFamily="18" charset="0"/>
                <a:cs typeface="Times New Roman" pitchFamily="18" charset="0"/>
              </a:rPr>
              <a:t>con la media del 9 (con 9 in italiano e 9 matematica) =  </a:t>
            </a:r>
            <a:r>
              <a:rPr lang="it-IT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 </a:t>
            </a:r>
            <a:r>
              <a:rPr lang="it-IT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3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22,73%</a:t>
            </a:r>
            <a:r>
              <a:rPr lang="it-IT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it-IT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 </a:t>
            </a:r>
            <a:endParaRPr lang="it-IT" sz="3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3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con la media del 9 (con 9 in italiano e 9 matematica) =  </a:t>
            </a:r>
            <a:r>
              <a:rPr lang="it-IT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(</a:t>
            </a:r>
            <a:r>
              <a:rPr lang="it-IT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3,57</a:t>
            </a:r>
            <a:r>
              <a:rPr lang="it-IT" sz="3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it-IT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it-IT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endParaRPr lang="it-IT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3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Osservazione: è rilevante la diminuzione del numero degli alunni con la media del 9</a:t>
            </a:r>
          </a:p>
          <a:p>
            <a:endParaRPr lang="it-IT" sz="31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3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Obiettivo: nel </a:t>
            </a:r>
            <a:r>
              <a:rPr lang="it-IT" sz="31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piano di miglioramento </a:t>
            </a:r>
            <a:r>
              <a:rPr lang="it-IT" sz="3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l’obiettivo è </a:t>
            </a:r>
            <a:r>
              <a:rPr lang="it-IT" sz="31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3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innalzare </a:t>
            </a:r>
            <a:r>
              <a:rPr lang="it-IT" sz="31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percentuale di alunni con  una votazione media di 9 e 10 (con 9 in ita. e </a:t>
            </a:r>
            <a:r>
              <a:rPr lang="it-IT" sz="31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mat</a:t>
            </a:r>
            <a:r>
              <a:rPr lang="it-IT" sz="31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.) al 35</a:t>
            </a:r>
            <a:r>
              <a:rPr lang="it-IT" sz="3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it-IT" sz="3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1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1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76672"/>
            <a:ext cx="8280920" cy="5832648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Comportamento:</a:t>
            </a:r>
          </a:p>
          <a:p>
            <a:pPr lvl="0" algn="ctr"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alunni con OTTIMO  (59)=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16,8 %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 </a:t>
            </a:r>
          </a:p>
          <a:p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OTTIMO 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)= 2,0 %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endParaRPr lang="it-IT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alunni con DISTINTO   (186) =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53,1% 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 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DISTINTO  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(209)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59,%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17/18</a:t>
            </a:r>
          </a:p>
          <a:p>
            <a:endParaRPr lang="it-IT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alunni con BUONO (100) =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28,5 %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 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con BUONO (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101) = 28,8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17/18 </a:t>
            </a:r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alunni con DISCRETO  (6)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1,7 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it-IT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16/17</a:t>
            </a:r>
          </a:p>
          <a:p>
            <a:pPr lvl="0"/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con DISCRETO 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(23) = 6,5 %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17/18</a:t>
            </a:r>
          </a:p>
          <a:p>
            <a:pPr lvl="0"/>
            <a:endParaRPr lang="it-IT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alunni con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SUFFICIENTE (7) = 2,0 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it-IT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17/18</a:t>
            </a:r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2910</TotalTime>
  <Words>1009</Words>
  <Application>Microsoft Office PowerPoint</Application>
  <PresentationFormat>Presentazione su schermo (4:3)</PresentationFormat>
  <Paragraphs>459</Paragraphs>
  <Slides>16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Viale</vt:lpstr>
      <vt:lpstr> Risultati sintetici valutazione I quadrimestre a.s. 2017-18</vt:lpstr>
      <vt:lpstr>Presentazione standard di PowerPoint</vt:lpstr>
      <vt:lpstr>Risultati scrutini 1° quadrimestre   NUMERO E PERCENTUALE  DI ALUNNI CON VOTO 7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OSSERVAZIONI:</vt:lpstr>
      <vt:lpstr>Risultati prove quadrim. scuola primaria. I Quadrimestre</vt:lpstr>
      <vt:lpstr>Risultati prove quadrim. scuola primaria. I Quadrimestre</vt:lpstr>
      <vt:lpstr>Risultati prove quadrim. scuola primaria. I Quadrimestre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Risultati valutazione interna primo quadrimestre  a.s. 2014-15</dc:title>
  <dc:creator>preside</dc:creator>
  <cp:lastModifiedBy>Cinzia</cp:lastModifiedBy>
  <cp:revision>393</cp:revision>
  <dcterms:created xsi:type="dcterms:W3CDTF">2015-02-16T11:44:22Z</dcterms:created>
  <dcterms:modified xsi:type="dcterms:W3CDTF">2018-03-05T15:26:19Z</dcterms:modified>
</cp:coreProperties>
</file>