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3" r:id="rId2"/>
    <p:sldId id="257" r:id="rId3"/>
    <p:sldId id="351" r:id="rId4"/>
    <p:sldId id="378" r:id="rId5"/>
    <p:sldId id="352" r:id="rId6"/>
    <p:sldId id="367" r:id="rId7"/>
    <p:sldId id="376" r:id="rId8"/>
    <p:sldId id="260" r:id="rId9"/>
    <p:sldId id="377" r:id="rId10"/>
    <p:sldId id="374" r:id="rId11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7C80"/>
    <a:srgbClr val="FF505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0DF82-565B-43A4-8E0B-30462ED6F3FA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A5702-491A-469B-A280-68FA2E08CD8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62834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A5702-491A-469B-A280-68FA2E08CD80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49006A-FCF3-47BC-893B-EC60D140841C}" type="datetimeFigureOut">
              <a:rPr lang="it-IT" smtClean="0"/>
              <a:pPr/>
              <a:t>22/02/2017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AF2804-FF44-4B7C-A62A-5F9D2C96578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368151"/>
          </a:xfrm>
        </p:spPr>
        <p:txBody>
          <a:bodyPr>
            <a:noAutofit/>
          </a:bodyPr>
          <a:lstStyle/>
          <a:p>
            <a:r>
              <a:rPr lang="it-IT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Risultati sintetici valutazione</a:t>
            </a:r>
            <a:br>
              <a:rPr lang="it-IT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it-IT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 quadrimestre </a:t>
            </a:r>
            <a:r>
              <a:rPr lang="it-IT" sz="4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a.s.</a:t>
            </a:r>
            <a:r>
              <a:rPr lang="it-IT" sz="4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2016-17</a:t>
            </a:r>
            <a:endParaRPr lang="it-IT" sz="4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979712" y="3573016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SCUOLA PRIMARIA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572149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3800" b="1" dirty="0" smtClean="0">
                <a:latin typeface="Times New Roman" pitchFamily="18" charset="0"/>
                <a:cs typeface="Times New Roman" pitchFamily="18" charset="0"/>
              </a:rPr>
              <a:t>CONSIDERAZIONI</a:t>
            </a:r>
            <a:endParaRPr lang="it-IT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1) Anche per la scuola primaria sono stati individuati alcuni obiettivi di processo per cercare di raggiungere le priorità prefissate.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otenziare le attività di recupero e consolidamento, in modo che una maggiore fascia di alunni raggiunga i livelli di apprendimento più elevati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2) Si dovrà cercare  nella programmazione di recepire le criticità emerse.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In particolare si definiranno meglio i criteri di valutazione anche in riferimento ai risultati nelle prove invalsi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3)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Per garantire un maggiore livello di inclusione, si dovrà estendere a tutti i docenti dell'istituto l'adozione delle metodologie proprie delle didattica inclusiva.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16632"/>
            <a:ext cx="8208912" cy="6480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5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Risultati </a:t>
            </a:r>
            <a:r>
              <a:rPr lang="it-IT" sz="2800" b="1" dirty="0">
                <a:latin typeface="Times New Roman" pitchFamily="18" charset="0"/>
                <a:cs typeface="Times New Roman" pitchFamily="18" charset="0"/>
              </a:rPr>
              <a:t>scrutini 1°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quadrimestre </a:t>
            </a:r>
            <a:r>
              <a:rPr lang="it-IT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</a:p>
          <a:p>
            <a:pPr marL="0" indent="0">
              <a:buNone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•Alunni primaria Cagli 272 (28 stranieri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0" indent="0">
              <a:buNone/>
            </a:pP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voti 6-7 =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105 (17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ad alunni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stranieri)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															</a:t>
            </a:r>
          </a:p>
          <a:p>
            <a:pPr marL="0" indent="0">
              <a:buNone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•Alunni primaria Cantiano 60 (7 stranieri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0" indent="0">
              <a:buNone/>
            </a:pP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-voti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6-7 = 9 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(4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ad alunni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stranieri)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																	</a:t>
            </a:r>
          </a:p>
          <a:p>
            <a:pPr marL="0" indent="0">
              <a:buNone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•Alunni primaria Pianello 18 (0 stranieri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0" indent="0">
              <a:buNone/>
            </a:pP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voti 6-7 = 3 														</a:t>
            </a:r>
            <a:r>
              <a:rPr lang="it-IT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								</a:t>
            </a:r>
          </a:p>
          <a:p>
            <a:pPr>
              <a:buNone/>
            </a:pPr>
            <a:endParaRPr lang="it-IT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9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3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0"/>
            <a:ext cx="8229600" cy="64087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it-IT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primaria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Cagli =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38,6%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voti 6 e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primaria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Cantiano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15%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voti 6 e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primaria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Pianello=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16,6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voti 6 e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it-IT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Alunni stranieri  primaria Cagli =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60,7 %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voti 6 e 7</a:t>
            </a:r>
          </a:p>
          <a:p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stranieri  primaria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Cantiano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57,1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 voti 6 e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>
              <a:buNone/>
            </a:pPr>
            <a:endParaRPr lang="it-IT" sz="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b="1" u="sng" dirty="0">
                <a:latin typeface="Times New Roman" pitchFamily="18" charset="0"/>
                <a:cs typeface="Times New Roman" pitchFamily="18" charset="0"/>
              </a:rPr>
              <a:t>Obiettivo: bisogna  fare di più per gli alunni stranieri, il numero dei 6 e 7 è rilevante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it-IT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2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408712"/>
          </a:xfrm>
        </p:spPr>
        <p:txBody>
          <a:bodyPr>
            <a:normAutofit fontScale="92500" lnSpcReduction="10000"/>
          </a:bodyPr>
          <a:lstStyle/>
          <a:p>
            <a:endParaRPr lang="it-IT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Plesso di Cagli</a:t>
            </a:r>
          </a:p>
          <a:p>
            <a:pPr lvl="0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che in italiano hanno 8-9-10 =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152 (55,8%)</a:t>
            </a:r>
          </a:p>
          <a:p>
            <a:pPr lvl="0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che in matematica hanno 8-9-10 =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149 (54,7%)</a:t>
            </a:r>
          </a:p>
          <a:p>
            <a:pPr lvl="0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che in inglese hanno 8-9-10 =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151 (55,5%) </a:t>
            </a:r>
          </a:p>
          <a:p>
            <a:pPr marL="0" lvl="0" indent="0">
              <a:buNone/>
            </a:pP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Plesso di Cantiano</a:t>
            </a:r>
          </a:p>
          <a:p>
            <a:pPr lvl="0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che in italiano hanno 8-9-10 =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 (91,6%)  </a:t>
            </a:r>
          </a:p>
          <a:p>
            <a:pPr lvl="0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che in matematica hanno 8-9-10 =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 (91,6%) </a:t>
            </a:r>
          </a:p>
          <a:p>
            <a:pPr lvl="0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che in inglese hanno 8-9-10 =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56 (93,3%) </a:t>
            </a:r>
            <a:endParaRPr lang="it-IT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Plesso di Pianello</a:t>
            </a:r>
          </a:p>
          <a:p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che in italiano hanno 8-9-10 =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(83,3%)  </a:t>
            </a:r>
          </a:p>
          <a:p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che in matematica hanno 8-9-10 =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(88,8%) </a:t>
            </a:r>
          </a:p>
          <a:p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che in inglese hanno 8-9-10 =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 (88,8%) </a:t>
            </a:r>
          </a:p>
          <a:p>
            <a:pPr lvl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Alunni con la media del 9 (con 9 in italiano e 9 matematica) =  </a:t>
            </a:r>
            <a:r>
              <a:rPr lang="it-IT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65 (18,57%)</a:t>
            </a:r>
          </a:p>
          <a:p>
            <a:pPr>
              <a:buNone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u="sng" dirty="0">
                <a:latin typeface="Times New Roman" pitchFamily="18" charset="0"/>
                <a:cs typeface="Times New Roman" pitchFamily="18" charset="0"/>
              </a:rPr>
              <a:t>Nel piano di miglioramento l’obiettivo è di arrivare vicino al </a:t>
            </a:r>
            <a:r>
              <a:rPr lang="it-IT" sz="2000" b="1" u="sng" dirty="0" smtClean="0">
                <a:latin typeface="Times New Roman" pitchFamily="18" charset="0"/>
                <a:cs typeface="Times New Roman" pitchFamily="18" charset="0"/>
              </a:rPr>
              <a:t>20% </a:t>
            </a:r>
            <a:r>
              <a:rPr lang="it-IT" sz="2000" b="1" u="sng" dirty="0">
                <a:latin typeface="Times New Roman" pitchFamily="18" charset="0"/>
                <a:cs typeface="Times New Roman" pitchFamily="18" charset="0"/>
              </a:rPr>
              <a:t>nel II quadrimestre. </a:t>
            </a:r>
          </a:p>
          <a:p>
            <a:pPr marL="109728" lvl="0" indent="0">
              <a:buNone/>
            </a:pPr>
            <a:endParaRPr lang="it-IT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b="1" u="sng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it-IT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it-IT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688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692696"/>
            <a:ext cx="8280920" cy="5505475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it-IT" b="1" dirty="0" smtClean="0"/>
              <a:t>   </a:t>
            </a:r>
            <a:endParaRPr lang="it-IT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it-IT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Comportamento: </a:t>
            </a:r>
          </a:p>
          <a:p>
            <a:pPr lvl="0">
              <a:buNone/>
            </a:pPr>
            <a:endParaRPr lang="it-IT" sz="29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2900" b="1" dirty="0" smtClean="0">
                <a:latin typeface="Times New Roman" pitchFamily="18" charset="0"/>
                <a:cs typeface="Times New Roman" pitchFamily="18" charset="0"/>
              </a:rPr>
              <a:t>alunni con OTTIMO  (59)= </a:t>
            </a:r>
            <a:r>
              <a:rPr lang="it-IT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16,8%       </a:t>
            </a:r>
          </a:p>
          <a:p>
            <a:r>
              <a:rPr lang="it-IT" sz="2900" b="1" dirty="0" smtClean="0">
                <a:latin typeface="Times New Roman" pitchFamily="18" charset="0"/>
                <a:cs typeface="Times New Roman" pitchFamily="18" charset="0"/>
              </a:rPr>
              <a:t>alunni con DISTINTO   (186) = </a:t>
            </a:r>
            <a:r>
              <a:rPr lang="it-IT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53,1%  </a:t>
            </a:r>
            <a:r>
              <a:rPr lang="it-IT" sz="29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/>
            <a:r>
              <a:rPr lang="it-IT" sz="2900" b="1" dirty="0" smtClean="0">
                <a:latin typeface="Times New Roman" pitchFamily="18" charset="0"/>
                <a:cs typeface="Times New Roman" pitchFamily="18" charset="0"/>
              </a:rPr>
              <a:t>alunni con BUONO e DISCRETO  (106) =</a:t>
            </a:r>
            <a:r>
              <a:rPr lang="it-IT" sz="2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30,1% </a:t>
            </a:r>
            <a:endParaRPr lang="it-IT" sz="29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it-IT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900" b="1" dirty="0" smtClean="0">
                <a:latin typeface="Times New Roman" pitchFamily="18" charset="0"/>
                <a:cs typeface="Times New Roman" pitchFamily="18" charset="0"/>
              </a:rPr>
              <a:t>Nel piano di miglioramento abbiamo indicato che gli alunni con OTTIMO E DISTINTO devono raggiungere una percentuale che superi il 50 %.</a:t>
            </a:r>
            <a:endParaRPr lang="it-IT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2" name="Rettangolo 6"/>
          <p:cNvSpPr>
            <a:spLocks noChangeArrowheads="1"/>
          </p:cNvSpPr>
          <p:nvPr/>
        </p:nvSpPr>
        <p:spPr bwMode="auto">
          <a:xfrm>
            <a:off x="323850" y="260350"/>
            <a:ext cx="85693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Scuola primaria: voto medio delle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diverse discipline nello scrutinio del primo quadrimestre</a:t>
            </a:r>
          </a:p>
        </p:txBody>
      </p:sp>
      <p:graphicFrame>
        <p:nvGraphicFramePr>
          <p:cNvPr id="6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3042632"/>
              </p:ext>
            </p:extLst>
          </p:nvPr>
        </p:nvGraphicFramePr>
        <p:xfrm>
          <a:off x="14753792" y="1340768"/>
          <a:ext cx="270764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82296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</a:tr>
              <a:tr h="360916">
                <a:tc>
                  <a:txBody>
                    <a:bodyPr/>
                    <a:lstStyle/>
                    <a:p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1" i="0" u="none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1" i="0" u="none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1" i="0" u="none" strike="noStrik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0916">
                <a:tc>
                  <a:txBody>
                    <a:bodyPr/>
                    <a:lstStyle/>
                    <a:p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Segnaposto contenuto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914939933"/>
              </p:ext>
            </p:extLst>
          </p:nvPr>
        </p:nvGraphicFramePr>
        <p:xfrm>
          <a:off x="683568" y="1124743"/>
          <a:ext cx="7705203" cy="1908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648072"/>
                <a:gridCol w="652711"/>
                <a:gridCol w="643433"/>
                <a:gridCol w="648072"/>
                <a:gridCol w="576064"/>
                <a:gridCol w="576064"/>
                <a:gridCol w="792088"/>
                <a:gridCol w="720080"/>
                <a:gridCol w="648072"/>
                <a:gridCol w="648419"/>
              </a:tblGrid>
              <a:tr h="701251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Ita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Ing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Sto</a:t>
                      </a:r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Geo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Mat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 Sci</a:t>
                      </a:r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E.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Tec</a:t>
                      </a:r>
                      <a:endParaRPr lang="it-IT" sz="1600" dirty="0" smtClean="0"/>
                    </a:p>
                    <a:p>
                      <a:pPr algn="ctr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Mus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Art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err="1" smtClean="0"/>
                        <a:t>E.Fis</a:t>
                      </a:r>
                      <a:endParaRPr lang="it-IT" sz="1600" dirty="0"/>
                    </a:p>
                  </a:txBody>
                  <a:tcPr/>
                </a:tc>
              </a:tr>
              <a:tr h="47561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Cantiano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8,48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8,48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8,52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8,64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8,53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8,52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8,84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8,61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8,51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8,90</a:t>
                      </a:r>
                      <a:endParaRPr lang="it-IT" dirty="0"/>
                    </a:p>
                  </a:txBody>
                  <a:tcPr marL="9525" marR="9525" marT="9525" marB="0" anchor="b"/>
                </a:tc>
              </a:tr>
              <a:tr h="31166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Cagli 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8,03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8,09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7,90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7,88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7,97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8,06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8,47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8,17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8,34</a:t>
                      </a:r>
                      <a:endParaRPr lang="it-IT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8,78</a:t>
                      </a:r>
                      <a:endParaRPr lang="it-IT" dirty="0"/>
                    </a:p>
                  </a:txBody>
                  <a:tcPr marL="9525" marR="9525" marT="9525" marB="0" anchor="b"/>
                </a:tc>
              </a:tr>
              <a:tr h="311667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Pianello</a:t>
                      </a:r>
                      <a:endParaRPr lang="it-IT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8,11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8,50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8,44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8,33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8,50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8,11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8,33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8,38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9,38</a:t>
                      </a:r>
                      <a:endParaRPr lang="it-IT" sz="2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Rettangolo 6"/>
          <p:cNvSpPr>
            <a:spLocks noChangeArrowheads="1"/>
          </p:cNvSpPr>
          <p:nvPr/>
        </p:nvSpPr>
        <p:spPr bwMode="auto">
          <a:xfrm>
            <a:off x="395536" y="3717032"/>
            <a:ext cx="8569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5" name="Rettangolo 4"/>
          <p:cNvSpPr/>
          <p:nvPr/>
        </p:nvSpPr>
        <p:spPr>
          <a:xfrm>
            <a:off x="323850" y="3356992"/>
            <a:ext cx="820859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Nella scuola di Cantiano le valutazioni 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risultano abbastanza elevate in tutte le discipline , le maggiori si rilevano </a:t>
            </a:r>
            <a:r>
              <a:rPr lang="it-IT" sz="20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it-IT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ed. </a:t>
            </a:r>
            <a:r>
              <a:rPr lang="it-IT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fisica e </a:t>
            </a:r>
            <a:r>
              <a:rPr lang="it-IT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teconologia</a:t>
            </a:r>
            <a:r>
              <a:rPr lang="it-IT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it-IT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Nella scuola di Cagli le valutazioni maggiori si rilevano in </a:t>
            </a:r>
            <a:r>
              <a:rPr lang="it-IT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ed. fisica e tecnologia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, le minori in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geografia, storia e matematica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Nella scuola di Pianello le valutazioni maggiori si rilevano in </a:t>
            </a:r>
            <a:r>
              <a:rPr lang="it-IT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ed.fisica</a:t>
            </a:r>
            <a:r>
              <a:rPr lang="it-IT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e musica.</a:t>
            </a:r>
            <a:endParaRPr lang="it-IT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8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01413083"/>
              </p:ext>
            </p:extLst>
          </p:nvPr>
        </p:nvGraphicFramePr>
        <p:xfrm>
          <a:off x="467544" y="980728"/>
          <a:ext cx="8352927" cy="3612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044"/>
                <a:gridCol w="2121044"/>
                <a:gridCol w="2022607"/>
                <a:gridCol w="2088232"/>
              </a:tblGrid>
              <a:tr h="811259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CLASSI  III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ITALIANO</a:t>
                      </a:r>
                    </a:p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MATEMATICA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INGLESE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it-IT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      7,65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8,14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8,64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it-IT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latin typeface="+mj-lt"/>
                          <a:cs typeface="Times New Roman" pitchFamily="18" charset="0"/>
                        </a:rPr>
                        <a:t>      7,99</a:t>
                      </a:r>
                      <a:endParaRPr lang="it-IT" sz="1800" b="0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7,46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7,75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III C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latin typeface="+mj-lt"/>
                          <a:cs typeface="Times New Roman" pitchFamily="18" charset="0"/>
                        </a:rPr>
                        <a:t>      8,97</a:t>
                      </a:r>
                      <a:endParaRPr lang="it-IT" sz="1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8,06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8,65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 U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     8,87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8,43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9,07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III P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    8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7,50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8,70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570886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latin typeface="+mj-lt"/>
                          <a:cs typeface="Times New Roman" pitchFamily="18" charset="0"/>
                        </a:rPr>
                        <a:t>    8,29</a:t>
                      </a:r>
                      <a:endParaRPr lang="it-IT" sz="18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latin typeface="+mj-lt"/>
                        </a:rPr>
                        <a:t>7,91</a:t>
                      </a:r>
                      <a:endParaRPr lang="it-IT" sz="18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latin typeface="+mj-lt"/>
                        </a:rPr>
                        <a:t>8,56</a:t>
                      </a:r>
                      <a:endParaRPr lang="it-IT" sz="1800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656184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Risultati prove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quadrim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. scuola primaria. I Quadrimestre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498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71324985"/>
              </p:ext>
            </p:extLst>
          </p:nvPr>
        </p:nvGraphicFramePr>
        <p:xfrm>
          <a:off x="467544" y="980728"/>
          <a:ext cx="8352927" cy="3612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044"/>
                <a:gridCol w="2121044"/>
                <a:gridCol w="2022607"/>
                <a:gridCol w="2088232"/>
              </a:tblGrid>
              <a:tr h="811259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CLASSI  IV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ITALIANO</a:t>
                      </a:r>
                    </a:p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MATEMATICA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INGLESE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lang="it-IT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9,01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8,65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8,71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lang="it-IT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8,53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8,56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8,52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IV C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latin typeface="+mj-lt"/>
                          <a:cs typeface="Times New Roman" pitchFamily="18" charset="0"/>
                        </a:rPr>
                        <a:t>8,23</a:t>
                      </a:r>
                      <a:endParaRPr lang="it-IT" sz="1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8,41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8,52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 U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8,63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8,50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8,95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IVP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 smtClean="0">
                          <a:solidFill>
                            <a:schemeClr val="tx1"/>
                          </a:solidFill>
                          <a:latin typeface="+mj-lt"/>
                          <a:cs typeface="Times New Roman" pitchFamily="18" charset="0"/>
                        </a:rPr>
                        <a:t>7,50</a:t>
                      </a:r>
                      <a:endParaRPr lang="it-IT" sz="1800" b="0" dirty="0">
                        <a:solidFill>
                          <a:schemeClr val="tx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9,00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+mj-lt"/>
                        </a:rPr>
                        <a:t>8,15</a:t>
                      </a:r>
                      <a:endParaRPr lang="it-IT" dirty="0">
                        <a:latin typeface="+mj-lt"/>
                      </a:endParaRPr>
                    </a:p>
                  </a:txBody>
                  <a:tcPr/>
                </a:tc>
              </a:tr>
              <a:tr h="570886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1" dirty="0" smtClean="0">
                          <a:latin typeface="+mj-lt"/>
                          <a:cs typeface="Times New Roman" pitchFamily="18" charset="0"/>
                        </a:rPr>
                        <a:t>8,38</a:t>
                      </a:r>
                      <a:endParaRPr lang="it-IT" sz="18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+mj-lt"/>
                        </a:rPr>
                        <a:t>8,62</a:t>
                      </a:r>
                      <a:endParaRPr lang="it-IT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latin typeface="+mj-lt"/>
                        </a:rPr>
                        <a:t>8,57</a:t>
                      </a:r>
                      <a:endParaRPr lang="it-IT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656184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Risultati prove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quadrim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. scuola primaria. I Quadrimestre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44178233"/>
              </p:ext>
            </p:extLst>
          </p:nvPr>
        </p:nvGraphicFramePr>
        <p:xfrm>
          <a:off x="467544" y="980728"/>
          <a:ext cx="8352927" cy="3612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044"/>
                <a:gridCol w="2121044"/>
                <a:gridCol w="2022607"/>
                <a:gridCol w="2088232"/>
              </a:tblGrid>
              <a:tr h="811259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CLASSI  V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ITALIANO</a:t>
                      </a:r>
                    </a:p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MATEMATICA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INGLESE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</a:p>
                    <a:p>
                      <a:pPr algn="ctr"/>
                      <a:endParaRPr lang="it-IT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it-IT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8,23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8,87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7,95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r>
                        <a:rPr lang="it-IT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8,92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8,05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 C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8,00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 U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8,43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9,57</a:t>
                      </a:r>
                      <a:endParaRPr lang="it-IT" dirty="0"/>
                    </a:p>
                  </a:txBody>
                  <a:tcPr/>
                </a:tc>
              </a:tr>
              <a:tr h="443651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VP</a:t>
                      </a:r>
                      <a:endParaRPr lang="it-IT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7,02</a:t>
                      </a:r>
                      <a:endParaRPr lang="it-IT" dirty="0"/>
                    </a:p>
                  </a:txBody>
                  <a:tcPr/>
                </a:tc>
              </a:tr>
              <a:tr h="570886">
                <a:tc>
                  <a:txBody>
                    <a:bodyPr/>
                    <a:lstStyle/>
                    <a:p>
                      <a:r>
                        <a:rPr lang="it-IT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Voto medio</a:t>
                      </a:r>
                      <a:endParaRPr lang="it-IT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8,25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9,07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8,11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9432"/>
            <a:ext cx="8229600" cy="1656184"/>
          </a:xfrm>
        </p:spPr>
        <p:txBody>
          <a:bodyPr>
            <a:noAutofit/>
          </a:bodyPr>
          <a:lstStyle/>
          <a:p>
            <a:pPr algn="l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Risultati prove </a:t>
            </a:r>
            <a:r>
              <a:rPr lang="it-IT" sz="2000" b="1" dirty="0" err="1" smtClean="0">
                <a:latin typeface="Times New Roman" pitchFamily="18" charset="0"/>
                <a:cs typeface="Times New Roman" pitchFamily="18" charset="0"/>
              </a:rPr>
              <a:t>quadrim</a:t>
            </a:r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. scuola primaria. I Quadrimestre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737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2362</TotalTime>
  <Words>647</Words>
  <Application>Microsoft Office PowerPoint</Application>
  <PresentationFormat>Presentazione su schermo (4:3)</PresentationFormat>
  <Paragraphs>221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Viale</vt:lpstr>
      <vt:lpstr> Risultati sintetici valutazione I quadrimestre a.s. 2016-17</vt:lpstr>
      <vt:lpstr>Diapositiva 2</vt:lpstr>
      <vt:lpstr>Diapositiva 3</vt:lpstr>
      <vt:lpstr>Diapositiva 4</vt:lpstr>
      <vt:lpstr>Diapositiva 5</vt:lpstr>
      <vt:lpstr>Diapositiva 6</vt:lpstr>
      <vt:lpstr>Risultati prove quadrim. scuola primaria. I Quadrimestre</vt:lpstr>
      <vt:lpstr>Risultati prove quadrim. scuola primaria. I Quadrimestre</vt:lpstr>
      <vt:lpstr>Risultati prove quadrim. scuola primaria. I Quadrimestre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Risultati valutazione interna primo quadrimestre  a.s. 2014-15</dc:title>
  <dc:creator>preside</dc:creator>
  <cp:lastModifiedBy>preside</cp:lastModifiedBy>
  <cp:revision>320</cp:revision>
  <dcterms:created xsi:type="dcterms:W3CDTF">2015-02-16T11:44:22Z</dcterms:created>
  <dcterms:modified xsi:type="dcterms:W3CDTF">2017-02-22T09:16:52Z</dcterms:modified>
</cp:coreProperties>
</file>