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0CBC-492E-41C7-8C2E-2670291CC328}" type="datetimeFigureOut">
              <a:rPr lang="it-IT" smtClean="0"/>
              <a:t>17/09/2017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02B9-9E14-4861-940B-9A6910A7D65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0CBC-492E-41C7-8C2E-2670291CC328}" type="datetimeFigureOut">
              <a:rPr lang="it-IT" smtClean="0"/>
              <a:t>17/09/2017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02B9-9E14-4861-940B-9A6910A7D6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0CBC-492E-41C7-8C2E-2670291CC328}" type="datetimeFigureOut">
              <a:rPr lang="it-IT" smtClean="0"/>
              <a:t>17/09/2017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02B9-9E14-4861-940B-9A6910A7D6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0CBC-492E-41C7-8C2E-2670291CC328}" type="datetimeFigureOut">
              <a:rPr lang="it-IT" smtClean="0"/>
              <a:t>17/09/2017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02B9-9E14-4861-940B-9A6910A7D6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0CBC-492E-41C7-8C2E-2670291CC328}" type="datetimeFigureOut">
              <a:rPr lang="it-IT" smtClean="0"/>
              <a:t>17/09/2017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02B9-9E14-4861-940B-9A6910A7D65D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0CBC-492E-41C7-8C2E-2670291CC328}" type="datetimeFigureOut">
              <a:rPr lang="it-IT" smtClean="0"/>
              <a:t>17/09/2017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02B9-9E14-4861-940B-9A6910A7D6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0CBC-492E-41C7-8C2E-2670291CC328}" type="datetimeFigureOut">
              <a:rPr lang="it-IT" smtClean="0"/>
              <a:t>17/09/2017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02B9-9E14-4861-940B-9A6910A7D6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0CBC-492E-41C7-8C2E-2670291CC328}" type="datetimeFigureOut">
              <a:rPr lang="it-IT" smtClean="0"/>
              <a:t>17/09/2017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02B9-9E14-4861-940B-9A6910A7D6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0CBC-492E-41C7-8C2E-2670291CC328}" type="datetimeFigureOut">
              <a:rPr lang="it-IT" smtClean="0"/>
              <a:t>17/09/2017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02B9-9E14-4861-940B-9A6910A7D65D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0CBC-492E-41C7-8C2E-2670291CC328}" type="datetimeFigureOut">
              <a:rPr lang="it-IT" smtClean="0"/>
              <a:t>17/09/2017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02B9-9E14-4861-940B-9A6910A7D6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0CBC-492E-41C7-8C2E-2670291CC328}" type="datetimeFigureOut">
              <a:rPr lang="it-IT" smtClean="0"/>
              <a:t>17/09/2017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02B9-9E14-4861-940B-9A6910A7D65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FFB0CBC-492E-41C7-8C2E-2670291CC328}" type="datetimeFigureOut">
              <a:rPr lang="it-IT" smtClean="0"/>
              <a:t>17/09/2017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14B02B9-9E14-4861-940B-9A6910A7D65D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76" y="2276872"/>
            <a:ext cx="325750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ottotitolo 2"/>
          <p:cNvSpPr>
            <a:spLocks noGrp="1"/>
          </p:cNvSpPr>
          <p:nvPr>
            <p:ph type="ctrTitle"/>
          </p:nvPr>
        </p:nvSpPr>
        <p:spPr>
          <a:xfrm>
            <a:off x="1432560" y="404664"/>
            <a:ext cx="7406640" cy="3096344"/>
          </a:xfrm>
        </p:spPr>
        <p:txBody>
          <a:bodyPr>
            <a:noAutofit/>
          </a:bodyPr>
          <a:lstStyle/>
          <a:p>
            <a:b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ERASMUS PLUS  2016 – 2019</a:t>
            </a:r>
            <a:b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REPORT 2°</a:t>
            </a:r>
            <a:r>
              <a:rPr lang="it-IT" sz="2400" b="1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SEMESTER </a:t>
            </a:r>
            <a:br>
              <a:rPr lang="it-IT" sz="2400" dirty="0"/>
            </a:br>
            <a:endParaRPr lang="it-IT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16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reneo\Documents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84" y="293151"/>
            <a:ext cx="3244320" cy="421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  <a:t>7.  </a:t>
            </a:r>
            <a:r>
              <a:rPr lang="it-IT" sz="3600" b="1" dirty="0" err="1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  <a:t>Patterns</a:t>
            </a:r>
            <a:endParaRPr lang="it-IT" sz="3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lvl="0" indent="0">
              <a:buNone/>
            </a:pPr>
            <a:endParaRPr lang="it-IT" dirty="0"/>
          </a:p>
          <a:p>
            <a:pPr marL="82296" lvl="0" indent="0">
              <a:buNone/>
            </a:pPr>
            <a:endParaRPr lang="it-IT" dirty="0"/>
          </a:p>
          <a:p>
            <a:pPr marL="82296" lvl="0" indent="0">
              <a:buNone/>
            </a:pPr>
            <a:endParaRPr lang="it-IT" dirty="0"/>
          </a:p>
          <a:p>
            <a:pPr marL="82296" lvl="0" indent="0"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lvl="0" indent="0">
              <a:buNone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Playing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traditional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motifs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2296" lv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it-IT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oto and video tutorial  </a:t>
            </a:r>
          </a:p>
          <a:p>
            <a:pPr marL="82296" lvl="0" indent="0">
              <a:buNone/>
            </a:pPr>
            <a:endParaRPr lang="it-IT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82296" lvl="0" indent="0">
              <a:buNone/>
            </a:pPr>
            <a:r>
              <a:rPr lang="it-IT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Classes  3^ </a:t>
            </a:r>
            <a:r>
              <a:rPr lang="it-IT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Ins</a:t>
            </a:r>
            <a:r>
              <a:rPr lang="it-IT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it-IT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Orazi</a:t>
            </a:r>
            <a:endParaRPr lang="it-IT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48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it-IT" sz="40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  <a:t>8.  Erasmus day </a:t>
            </a:r>
            <a:br>
              <a:rPr lang="it-IT" b="1" dirty="0">
                <a:solidFill>
                  <a:srgbClr val="FF0000"/>
                </a:solidFill>
                <a:latin typeface="Calibri"/>
                <a:ea typeface="Times New Roman"/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/>
          <a:lstStyle/>
          <a:p>
            <a:pPr lvl="0"/>
            <a:endParaRPr lang="it-IT" b="1" dirty="0">
              <a:latin typeface="Calibri"/>
              <a:ea typeface="Times New Roman"/>
            </a:endParaRPr>
          </a:p>
          <a:p>
            <a:pPr marL="82296" lvl="0" indent="0" algn="ctr">
              <a:buNone/>
            </a:pPr>
            <a:r>
              <a:rPr lang="it-IT" dirty="0" err="1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Monday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, 18th </a:t>
            </a:r>
            <a:r>
              <a:rPr lang="it-IT" dirty="0" err="1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September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 2017</a:t>
            </a:r>
            <a:r>
              <a:rPr lang="it-IT" dirty="0"/>
              <a:t> </a:t>
            </a:r>
            <a:endParaRPr lang="it-IT" dirty="0">
              <a:latin typeface="Calibri"/>
              <a:ea typeface="Times New Roman"/>
            </a:endParaRPr>
          </a:p>
          <a:p>
            <a:pPr marL="82296" lvl="0" indent="0">
              <a:buNone/>
            </a:pPr>
            <a:endParaRPr lang="it-IT" dirty="0">
              <a:latin typeface="Calibri"/>
              <a:ea typeface="Times New Roman"/>
            </a:endParaRPr>
          </a:p>
          <a:p>
            <a:pPr marL="82296" lvl="0" indent="0">
              <a:buNone/>
            </a:pPr>
            <a:r>
              <a:rPr lang="it-IT" dirty="0" err="1">
                <a:latin typeface="Calibri"/>
                <a:ea typeface="Times New Roman"/>
              </a:rPr>
              <a:t>Celebration</a:t>
            </a:r>
            <a:r>
              <a:rPr lang="it-IT" dirty="0">
                <a:latin typeface="Calibri"/>
                <a:ea typeface="Times New Roman"/>
              </a:rPr>
              <a:t> of </a:t>
            </a:r>
            <a:r>
              <a:rPr lang="it-IT" dirty="0" err="1">
                <a:latin typeface="Calibri"/>
                <a:ea typeface="Times New Roman"/>
              </a:rPr>
              <a:t>two</a:t>
            </a:r>
            <a:r>
              <a:rPr lang="it-IT" dirty="0">
                <a:latin typeface="Calibri"/>
                <a:ea typeface="Times New Roman"/>
              </a:rPr>
              <a:t> partner </a:t>
            </a:r>
            <a:r>
              <a:rPr lang="it-IT" dirty="0" err="1">
                <a:latin typeface="Calibri"/>
                <a:ea typeface="Times New Roman"/>
              </a:rPr>
              <a:t>schools</a:t>
            </a:r>
            <a:r>
              <a:rPr lang="it-IT" dirty="0">
                <a:latin typeface="Calibri"/>
                <a:ea typeface="Times New Roman"/>
              </a:rPr>
              <a:t> with  video, </a:t>
            </a:r>
            <a:r>
              <a:rPr lang="it-IT" dirty="0" err="1">
                <a:latin typeface="Calibri"/>
                <a:ea typeface="Times New Roman"/>
              </a:rPr>
              <a:t>songs</a:t>
            </a:r>
            <a:r>
              <a:rPr lang="it-IT" dirty="0">
                <a:latin typeface="Calibri"/>
                <a:ea typeface="Times New Roman"/>
              </a:rPr>
              <a:t>, </a:t>
            </a:r>
            <a:r>
              <a:rPr lang="it-IT" dirty="0" err="1">
                <a:latin typeface="Calibri"/>
                <a:ea typeface="Times New Roman"/>
              </a:rPr>
              <a:t>dances</a:t>
            </a:r>
            <a:r>
              <a:rPr lang="it-IT" dirty="0">
                <a:latin typeface="Calibri"/>
                <a:ea typeface="Times New Roman"/>
              </a:rPr>
              <a:t>……  </a:t>
            </a:r>
          </a:p>
          <a:p>
            <a:pPr marL="82296" lvl="0" indent="0">
              <a:buNone/>
            </a:pPr>
            <a:endParaRPr lang="it-IT" dirty="0">
              <a:latin typeface="Calibri"/>
              <a:ea typeface="Times New Roman"/>
            </a:endParaRPr>
          </a:p>
          <a:p>
            <a:pPr marL="82296" lvl="0" indent="0">
              <a:buNone/>
            </a:pPr>
            <a:r>
              <a:rPr lang="it-IT" dirty="0">
                <a:latin typeface="Calibri"/>
                <a:ea typeface="Times New Roman"/>
              </a:rPr>
              <a:t>Classes 4^ </a:t>
            </a:r>
            <a:r>
              <a:rPr lang="it-IT" dirty="0" err="1">
                <a:latin typeface="Calibri"/>
                <a:ea typeface="Times New Roman"/>
              </a:rPr>
              <a:t>Ins</a:t>
            </a:r>
            <a:r>
              <a:rPr lang="it-IT" dirty="0">
                <a:latin typeface="Calibri"/>
                <a:ea typeface="Times New Roman"/>
              </a:rPr>
              <a:t>. </a:t>
            </a:r>
            <a:r>
              <a:rPr lang="it-IT" dirty="0" err="1">
                <a:latin typeface="Calibri"/>
                <a:ea typeface="Times New Roman"/>
              </a:rPr>
              <a:t>Polidori</a:t>
            </a:r>
            <a:endParaRPr lang="it-IT" sz="2800" dirty="0">
              <a:latin typeface="Times New Roman"/>
              <a:ea typeface="Times New Roman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9901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>
                <a:solidFill>
                  <a:srgbClr val="FF0000"/>
                </a:solidFill>
                <a:latin typeface="Algerian" panose="04020705040A02060702" pitchFamily="82" charset="0"/>
              </a:rPr>
              <a:t>9.  STOP MOTIONS</a:t>
            </a:r>
            <a:br>
              <a:rPr lang="it-IT" sz="36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endParaRPr lang="it-IT" sz="3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84816" y="1124744"/>
            <a:ext cx="8059184" cy="4800600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endParaRPr lang="it-IT" dirty="0"/>
          </a:p>
          <a:p>
            <a:pPr marL="82296" indent="0">
              <a:buNone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In Italy the beginning and end of the school doesn’t coincide with other countries Erasmus Plus and </a:t>
            </a:r>
          </a:p>
          <a:p>
            <a:pPr marL="82296" indent="0">
              <a:buNone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from June to mid-September we are on summer holidays. For this reason, his activity hasn’t been </a:t>
            </a:r>
          </a:p>
          <a:p>
            <a:pPr marL="82296" indent="0">
              <a:buNone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carried out. </a:t>
            </a:r>
          </a:p>
          <a:p>
            <a:pPr marL="82296" indent="0">
              <a:buNone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We prepare a stop motions for next October.</a:t>
            </a:r>
            <a:endParaRPr lang="it-IT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it-IT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it-IT" dirty="0"/>
          </a:p>
          <a:p>
            <a:pPr marL="82296" indent="0">
              <a:buNone/>
            </a:pPr>
            <a:endParaRPr lang="it-IT" dirty="0"/>
          </a:p>
          <a:p>
            <a:pPr marL="82296" indent="0">
              <a:buNone/>
            </a:pPr>
            <a:r>
              <a:rPr lang="it-IT" sz="4600" dirty="0">
                <a:latin typeface="Arial" panose="020B0604020202020204" pitchFamily="34" charset="0"/>
                <a:cs typeface="Arial" panose="020B0604020202020204" pitchFamily="34" charset="0"/>
              </a:rPr>
              <a:t>Classe 5^ </a:t>
            </a:r>
            <a:r>
              <a:rPr lang="it-IT" sz="4600" dirty="0" err="1">
                <a:latin typeface="Arial" panose="020B0604020202020204" pitchFamily="34" charset="0"/>
                <a:cs typeface="Arial" panose="020B0604020202020204" pitchFamily="34" charset="0"/>
              </a:rPr>
              <a:t>Ins</a:t>
            </a:r>
            <a:r>
              <a:rPr lang="it-IT" sz="4600" dirty="0">
                <a:latin typeface="Arial" panose="020B0604020202020204" pitchFamily="34" charset="0"/>
                <a:cs typeface="Arial" panose="020B0604020202020204" pitchFamily="34" charset="0"/>
              </a:rPr>
              <a:t>. Mariotti</a:t>
            </a:r>
          </a:p>
        </p:txBody>
      </p:sp>
    </p:spTree>
    <p:extLst>
      <p:ext uri="{BB962C8B-B14F-4D97-AF65-F5344CB8AC3E}">
        <p14:creationId xmlns:p14="http://schemas.microsoft.com/office/powerpoint/2010/main" val="190399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406640" cy="63533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ERASMUS PLUS PROJECT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980728"/>
            <a:ext cx="7406640" cy="792088"/>
          </a:xfrm>
        </p:spPr>
        <p:txBody>
          <a:bodyPr>
            <a:normAutofit/>
          </a:bodyPr>
          <a:lstStyle/>
          <a:p>
            <a:pPr algn="ctr"/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Traditions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modern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5"/>
            <a:ext cx="4320480" cy="53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75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2° </a:t>
            </a:r>
            <a:r>
              <a:rPr lang="it-IT" dirty="0" err="1"/>
              <a:t>semester</a:t>
            </a:r>
            <a:r>
              <a:rPr lang="it-IT" dirty="0"/>
              <a:t> </a:t>
            </a:r>
            <a:r>
              <a:rPr lang="it-IT" dirty="0" err="1"/>
              <a:t>activities</a:t>
            </a:r>
            <a:r>
              <a:rPr lang="it-IT" dirty="0"/>
              <a:t> </a:t>
            </a:r>
            <a:r>
              <a:rPr lang="it-IT" dirty="0" err="1"/>
              <a:t>group</a:t>
            </a:r>
            <a:br>
              <a:rPr lang="it-IT" dirty="0"/>
            </a:br>
            <a:r>
              <a:rPr lang="it-IT" dirty="0"/>
              <a:t>Svezia-Italia-Romania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7665">
            <a:off x="1408600" y="1777770"/>
            <a:ext cx="2970291" cy="297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isultati immagi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319">
            <a:off x="5796135" y="2343145"/>
            <a:ext cx="2664296" cy="17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Bandiera ita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32" y="4005064"/>
            <a:ext cx="2520280" cy="168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99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Ireneo\Documents\Desktop\GIUSY\erasmus 1 semestre\risposte grecia febbraio\Serafeim-Yaz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7728">
            <a:off x="3131555" y="4127145"/>
            <a:ext cx="1098492" cy="1512042"/>
          </a:xfrm>
          <a:prstGeom prst="rect">
            <a:avLst/>
          </a:prstGeom>
          <a:noFill/>
          <a:ln w="57150">
            <a:solidFill>
              <a:srgbClr val="26079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93697"/>
          </a:xfrm>
        </p:spPr>
        <p:txBody>
          <a:bodyPr>
            <a:normAutofit fontScale="90000"/>
          </a:bodyPr>
          <a:lstStyle/>
          <a:p>
            <a:br>
              <a:rPr lang="it-IT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Report 2° </a:t>
            </a:r>
            <a:r>
              <a:rPr lang="it-IT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semester</a:t>
            </a: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br>
              <a:rPr lang="it-IT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5304" y="621486"/>
            <a:ext cx="8028384" cy="4800600"/>
          </a:xfrm>
        </p:spPr>
        <p:txBody>
          <a:bodyPr/>
          <a:lstStyle/>
          <a:p>
            <a:pPr marL="825246" lvl="0" indent="-742950">
              <a:buFont typeface="+mj-lt"/>
              <a:buAutoNum type="arabicPeriod"/>
            </a:pPr>
            <a:r>
              <a:rPr lang="it-IT" sz="36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  <a:t>Pen-</a:t>
            </a:r>
            <a:r>
              <a:rPr lang="it-IT" sz="3600" b="1" dirty="0" err="1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  <a:t>pals</a:t>
            </a:r>
            <a:endParaRPr lang="it-IT" sz="3600" b="1" dirty="0">
              <a:solidFill>
                <a:srgbClr val="FF0000"/>
              </a:solidFill>
              <a:latin typeface="Algerian" panose="04020705040A02060702" pitchFamily="82" charset="0"/>
              <a:ea typeface="Times New Roman"/>
            </a:endParaRPr>
          </a:p>
          <a:p>
            <a:pPr marL="82296" lv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Correspondence between pupils of the three schools partner: exchange best wishes for </a:t>
            </a:r>
          </a:p>
          <a:p>
            <a:pPr marL="82296" lv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happy holidays  </a:t>
            </a:r>
            <a:r>
              <a:rPr lang="it-IT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 Classes 3^ C  </a:t>
            </a:r>
            <a:r>
              <a:rPr lang="it-IT" sz="28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Ins</a:t>
            </a:r>
            <a:r>
              <a:rPr lang="it-IT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it-IT" sz="28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SimonaPolidori</a:t>
            </a:r>
            <a:endParaRPr lang="it-IT" sz="28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2050" name="Picture 2" descr="C:\Users\Ireneo\Documents\Desktop\GIUSY\erasmus 1 semestre\risposte grecia febbraio\Ted-Cristia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32754">
            <a:off x="6656133" y="4053947"/>
            <a:ext cx="1273372" cy="1752759"/>
          </a:xfrm>
          <a:prstGeom prst="rect">
            <a:avLst/>
          </a:prstGeom>
          <a:noFill/>
          <a:ln w="57150">
            <a:solidFill>
              <a:srgbClr val="26079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reneo\Documents\Desktop\GIUSY\erasmus 1 semestre\risposte grecia febbraio\Lefteris-Flavio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55748">
            <a:off x="4782933" y="4127082"/>
            <a:ext cx="1098584" cy="1512168"/>
          </a:xfrm>
          <a:prstGeom prst="rect">
            <a:avLst/>
          </a:prstGeom>
          <a:noFill/>
          <a:ln w="57150">
            <a:solidFill>
              <a:srgbClr val="26079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rnice 3"/>
          <p:cNvSpPr/>
          <p:nvPr/>
        </p:nvSpPr>
        <p:spPr>
          <a:xfrm>
            <a:off x="2055861" y="3635687"/>
            <a:ext cx="6552728" cy="2376264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599" y="205462"/>
            <a:ext cx="7962089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0000"/>
                </a:solidFill>
                <a:effectLst/>
                <a:latin typeface="Algerian" panose="04020705040A02060702" pitchFamily="82" charset="0"/>
              </a:rPr>
              <a:t>2.  Story in English with morals </a:t>
            </a:r>
            <a:r>
              <a:rPr lang="en-US" dirty="0">
                <a:effectLst/>
              </a:rPr>
              <a:t> </a:t>
            </a:r>
            <a:endParaRPr lang="it-IT" sz="3200" dirty="0">
              <a:solidFill>
                <a:srgbClr val="FF0000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lvl="0" indent="0">
              <a:buNone/>
            </a:pPr>
            <a:r>
              <a:rPr lang="it-IT" dirty="0">
                <a:latin typeface="Calibri"/>
                <a:ea typeface="Times New Roman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Final essay</a:t>
            </a:r>
            <a:r>
              <a:rPr lang="it-IT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</a:t>
            </a:r>
          </a:p>
          <a:p>
            <a:pPr marL="82296" lvl="0" indent="0">
              <a:buNone/>
            </a:pPr>
            <a:r>
              <a:rPr lang="it-IT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Classes 2^ A-B </a:t>
            </a:r>
            <a:r>
              <a:rPr lang="it-IT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Ins</a:t>
            </a:r>
            <a:r>
              <a:rPr lang="it-IT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it-IT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Orazi</a:t>
            </a:r>
            <a:endParaRPr lang="it-IT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it-IT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      </a:t>
            </a:r>
          </a:p>
          <a:p>
            <a:r>
              <a:rPr lang="it-IT" sz="4400" b="1" dirty="0">
                <a:solidFill>
                  <a:srgbClr val="FF0000"/>
                </a:solidFill>
                <a:latin typeface="Curlz MT" panose="04040404050702020202" pitchFamily="82" charset="0"/>
                <a:ea typeface="Times New Roman"/>
              </a:rPr>
              <a:t>           PINOCCHIO</a:t>
            </a:r>
            <a:endParaRPr lang="it-IT" sz="4400" b="1" dirty="0">
              <a:solidFill>
                <a:srgbClr val="FF0000"/>
              </a:solidFill>
              <a:latin typeface="Curlz MT" panose="04040404050702020202" pitchFamily="82" charset="0"/>
            </a:endParaRPr>
          </a:p>
        </p:txBody>
      </p:sp>
      <p:pic>
        <p:nvPicPr>
          <p:cNvPr id="3074" name="Picture 2" descr="Risultati immagini per Immagini Pinocch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8694">
            <a:off x="6884122" y="2481501"/>
            <a:ext cx="252027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2874">
            <a:off x="1249171" y="278093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Risultati immagini per Immagini Pinocch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597" y="5055791"/>
            <a:ext cx="2520280" cy="131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71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316416" cy="1143000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  <a:t>3. The Three best </a:t>
            </a:r>
            <a:r>
              <a:rPr lang="it-IT" sz="3600" b="1" dirty="0" err="1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  <a:t>italian</a:t>
            </a:r>
            <a:r>
              <a:rPr lang="it-IT" sz="36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  <a:t> </a:t>
            </a:r>
            <a:r>
              <a:rPr lang="it-IT" sz="3600" b="1" dirty="0" err="1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  <a:t>songs</a:t>
            </a:r>
            <a:r>
              <a:rPr lang="it-IT" sz="36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  <a:t> </a:t>
            </a:r>
            <a:br>
              <a:rPr lang="it-IT" sz="36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</a:br>
            <a:r>
              <a:rPr lang="it-IT" sz="36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  <a:t>                in the world</a:t>
            </a:r>
            <a:endParaRPr lang="it-IT" sz="3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1447800"/>
            <a:ext cx="7704856" cy="4800600"/>
          </a:xfrm>
        </p:spPr>
        <p:txBody>
          <a:bodyPr/>
          <a:lstStyle/>
          <a:p>
            <a:pPr marL="82296" lv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Short presentation in PP of 3 songs </a:t>
            </a:r>
          </a:p>
          <a:p>
            <a:pPr marL="82296" lv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representative of Italy in the world and their history </a:t>
            </a:r>
          </a:p>
          <a:p>
            <a:pPr marL="82296" lvl="0" indent="0">
              <a:buNone/>
            </a:pPr>
            <a:endParaRPr lang="it-IT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82296" lvl="0" indent="0">
              <a:buNone/>
            </a:pPr>
            <a:r>
              <a:rPr lang="it-IT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Classes 5^ </a:t>
            </a:r>
            <a:r>
              <a:rPr lang="it-IT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Ins</a:t>
            </a:r>
            <a:r>
              <a:rPr lang="it-IT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Gamba</a:t>
            </a:r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336" y="4365104"/>
            <a:ext cx="162491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113584" y="5445224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 SONGS</a:t>
            </a:r>
            <a:endParaRPr lang="it-IT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0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  <a:t>4.  Body </a:t>
            </a:r>
            <a:r>
              <a:rPr lang="it-IT" sz="3600" b="1" dirty="0" err="1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  <a:t>song</a:t>
            </a:r>
            <a:endParaRPr lang="it-IT" sz="3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pPr marL="82296" lv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lv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lv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Invention of lyrics and music and choral </a:t>
            </a:r>
          </a:p>
          <a:p>
            <a:pPr marL="82296" lv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song about  body parts </a:t>
            </a:r>
          </a:p>
          <a:p>
            <a:pPr marL="82296" lv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(in Italian and English languages) </a:t>
            </a:r>
            <a:endParaRPr lang="it-IT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82296" lvl="0" indent="0">
              <a:buNone/>
            </a:pPr>
            <a:endParaRPr lang="it-IT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82296" lvl="0" indent="0">
              <a:buNone/>
            </a:pPr>
            <a:r>
              <a:rPr lang="it-IT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Ins</a:t>
            </a:r>
            <a:r>
              <a:rPr lang="it-IT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Gamba and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out side 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expert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of music </a:t>
            </a:r>
          </a:p>
          <a:p>
            <a:pPr marL="82296" lv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Classes 4^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3BEC77-3652-4C8E-A2EA-F07A7D8D1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48" y="0"/>
            <a:ext cx="3747120" cy="265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79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97511" y="260648"/>
            <a:ext cx="7498080" cy="1008112"/>
          </a:xfrm>
        </p:spPr>
        <p:txBody>
          <a:bodyPr>
            <a:normAutofit fontScale="90000"/>
          </a:bodyPr>
          <a:lstStyle/>
          <a:p>
            <a:br>
              <a:rPr lang="it-IT" sz="36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</a:br>
            <a:br>
              <a:rPr lang="it-IT" sz="36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</a:br>
            <a:r>
              <a:rPr lang="it-IT" sz="36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  <a:t>5.   </a:t>
            </a:r>
            <a:r>
              <a:rPr lang="it-IT" sz="3600" b="1" dirty="0" err="1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  <a:t>Italian</a:t>
            </a:r>
            <a:r>
              <a:rPr lang="it-IT" sz="36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  <a:t> Artist </a:t>
            </a:r>
            <a:br>
              <a:rPr lang="it-IT" sz="36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</a:br>
            <a:br>
              <a:rPr lang="it-IT" sz="36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</a:br>
            <a:r>
              <a:rPr lang="it-IT" sz="36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  <a:ea typeface="Times New Roman"/>
              </a:rPr>
              <a:t>Rafael Sanzio </a:t>
            </a:r>
            <a:br>
              <a:rPr lang="it-IT" sz="3600" dirty="0">
                <a:latin typeface="Calibri"/>
                <a:ea typeface="Times New Roman"/>
              </a:rPr>
            </a:br>
            <a:endParaRPr lang="it-IT" sz="3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1844824"/>
            <a:ext cx="7890080" cy="4403576"/>
          </a:xfrm>
        </p:spPr>
        <p:txBody>
          <a:bodyPr/>
          <a:lstStyle/>
          <a:p>
            <a:pPr marL="82296" lvl="0" indent="0">
              <a:buNone/>
            </a:pPr>
            <a:endParaRPr lang="en-US" dirty="0"/>
          </a:p>
          <a:p>
            <a:pPr marL="82296" lvl="0" indent="0">
              <a:buNone/>
            </a:pPr>
            <a:endParaRPr lang="en-US" dirty="0"/>
          </a:p>
          <a:p>
            <a:pPr marL="82296" lv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 information; film biography vision, </a:t>
            </a:r>
          </a:p>
          <a:p>
            <a:pPr marL="82296" lv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 reproduction in the classroom of some works with watercolor</a:t>
            </a:r>
          </a:p>
          <a:p>
            <a:pPr marL="82296" lvl="0" indent="0">
              <a:buNone/>
            </a:pPr>
            <a:r>
              <a:rPr lang="en-US" dirty="0"/>
              <a:t>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Classes  5^  </a:t>
            </a:r>
            <a:r>
              <a:rPr lang="it-IT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Ins</a:t>
            </a:r>
            <a:r>
              <a:rPr lang="it-IT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Lamarca</a:t>
            </a:r>
            <a:endParaRPr lang="it-IT"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6770"/>
            <a:ext cx="2157214" cy="265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  <a:t>6.  </a:t>
            </a:r>
            <a:r>
              <a:rPr lang="it-IT" sz="4000" b="1" dirty="0" err="1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  <a:t>Traditional</a:t>
            </a:r>
            <a:r>
              <a:rPr lang="it-IT" sz="40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  <a:t> </a:t>
            </a:r>
            <a:r>
              <a:rPr lang="it-IT" sz="4000" b="1" dirty="0" err="1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  <a:t>dresses</a:t>
            </a:r>
            <a:br>
              <a:rPr lang="it-IT" sz="40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</a:br>
            <a:br>
              <a:rPr lang="it-IT" sz="36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/>
              </a:rPr>
            </a:br>
            <a:r>
              <a:rPr lang="it-IT" sz="3600" b="1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  <a:ea typeface="Times New Roman"/>
              </a:rPr>
              <a:t>the </a:t>
            </a:r>
            <a:r>
              <a:rPr lang="it-IT" sz="3600" b="1" dirty="0" err="1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  <a:ea typeface="Times New Roman"/>
              </a:rPr>
              <a:t>archers</a:t>
            </a:r>
            <a:r>
              <a:rPr lang="it-IT" sz="3600" b="1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  <a:ea typeface="Times New Roman"/>
              </a:rPr>
              <a:t> of «Palio dell’Oca» </a:t>
            </a:r>
            <a:endParaRPr lang="it-IT" sz="3600" dirty="0">
              <a:solidFill>
                <a:schemeClr val="bg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403576"/>
          </a:xfrm>
        </p:spPr>
        <p:txBody>
          <a:bodyPr/>
          <a:lstStyle/>
          <a:p>
            <a:pPr marL="82296" lvl="0" indent="0">
              <a:buNone/>
            </a:pPr>
            <a:r>
              <a:rPr lang="it-IT" dirty="0">
                <a:latin typeface="Calibri"/>
                <a:ea typeface="Times New Roman"/>
              </a:rPr>
              <a:t> </a:t>
            </a:r>
            <a:r>
              <a:rPr lang="en-US" dirty="0"/>
              <a:t>Realization of two traditional clothes </a:t>
            </a:r>
            <a:endParaRPr lang="it-IT" dirty="0">
              <a:latin typeface="Calibri"/>
              <a:ea typeface="Times New Roman"/>
            </a:endParaRPr>
          </a:p>
          <a:p>
            <a:pPr marL="82296" lvl="0" indent="0">
              <a:buNone/>
            </a:pPr>
            <a:r>
              <a:rPr lang="it-IT" dirty="0">
                <a:latin typeface="Calibri"/>
                <a:ea typeface="Times New Roman"/>
              </a:rPr>
              <a:t>Classes 5^ </a:t>
            </a:r>
            <a:r>
              <a:rPr lang="it-IT" dirty="0" err="1">
                <a:latin typeface="Calibri"/>
                <a:ea typeface="Times New Roman"/>
              </a:rPr>
              <a:t>Ins</a:t>
            </a:r>
            <a:r>
              <a:rPr lang="it-IT" dirty="0">
                <a:latin typeface="Calibri"/>
                <a:ea typeface="Times New Roman"/>
              </a:rPr>
              <a:t>. Gamba</a:t>
            </a:r>
            <a:endParaRPr lang="it-IT" sz="2800" dirty="0">
              <a:latin typeface="Times New Roman"/>
              <a:ea typeface="Times New Roman"/>
            </a:endParaRPr>
          </a:p>
          <a:p>
            <a:endParaRPr lang="it-IT" dirty="0"/>
          </a:p>
        </p:txBody>
      </p:sp>
      <p:pic>
        <p:nvPicPr>
          <p:cNvPr id="4" name="Picture 2" descr="C:\Users\Ireneo\Documents\Desktop\arcieri-cagl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13669"/>
            <a:ext cx="5449870" cy="357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692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TM04033917[[fn=Berlino]]</Template>
  <TotalTime>153</TotalTime>
  <Words>58</Words>
  <Application>Microsoft Office PowerPoint</Application>
  <PresentationFormat>Presentazione su schermo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2" baseType="lpstr">
      <vt:lpstr>Algerian</vt:lpstr>
      <vt:lpstr>Arial</vt:lpstr>
      <vt:lpstr>Arial Black</vt:lpstr>
      <vt:lpstr>Calibri</vt:lpstr>
      <vt:lpstr>Curlz MT</vt:lpstr>
      <vt:lpstr>Gill Sans MT</vt:lpstr>
      <vt:lpstr>Times New Roman</vt:lpstr>
      <vt:lpstr>Verdana</vt:lpstr>
      <vt:lpstr>Wingdings 2</vt:lpstr>
      <vt:lpstr>Solstizio</vt:lpstr>
      <vt:lpstr> ERASMUS PLUS  2016 – 2019    REPORT 2°  SEMESTER  </vt:lpstr>
      <vt:lpstr>ERASMUS PLUS PROJECT</vt:lpstr>
      <vt:lpstr>2° semester activities group Svezia-Italia-Romania</vt:lpstr>
      <vt:lpstr> Report 2° semester activities  </vt:lpstr>
      <vt:lpstr>2.  Story in English with morals  </vt:lpstr>
      <vt:lpstr>3. The Three best italian songs                  in the world</vt:lpstr>
      <vt:lpstr>4.  Body song</vt:lpstr>
      <vt:lpstr>  5.   Italian Artist   Rafael Sanzio  </vt:lpstr>
      <vt:lpstr>6.  Traditional dresses  the archers of «Palio dell’Oca» </vt:lpstr>
      <vt:lpstr>7.  Patterns</vt:lpstr>
      <vt:lpstr>8.  Erasmus day  </vt:lpstr>
      <vt:lpstr>9.  STOP MOTIONS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Ireneo</dc:creator>
  <cp:lastModifiedBy>Ireneo</cp:lastModifiedBy>
  <cp:revision>36</cp:revision>
  <dcterms:created xsi:type="dcterms:W3CDTF">2017-09-11T16:47:43Z</dcterms:created>
  <dcterms:modified xsi:type="dcterms:W3CDTF">2017-09-17T15:06:31Z</dcterms:modified>
</cp:coreProperties>
</file>