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60" r:id="rId5"/>
    <p:sldId id="268" r:id="rId6"/>
    <p:sldId id="259" r:id="rId7"/>
    <p:sldId id="271" r:id="rId8"/>
    <p:sldId id="258" r:id="rId9"/>
    <p:sldId id="263" r:id="rId10"/>
    <p:sldId id="262" r:id="rId11"/>
    <p:sldId id="264" r:id="rId12"/>
    <p:sldId id="265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0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51" d="100"/>
          <a:sy n="51" d="100"/>
        </p:scale>
        <p:origin x="-1243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2FB4-695B-48EF-B643-E17609A086A3}" type="datetimeFigureOut">
              <a:rPr lang="it-IT" smtClean="0"/>
              <a:pPr/>
              <a:t>15/03/2017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BE0BB-C661-4B92-BF78-C2E5AD1AF9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2FB4-695B-48EF-B643-E17609A086A3}" type="datetimeFigureOut">
              <a:rPr lang="it-IT" smtClean="0"/>
              <a:pPr/>
              <a:t>15/03/2017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BE0BB-C661-4B92-BF78-C2E5AD1AF9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2FB4-695B-48EF-B643-E17609A086A3}" type="datetimeFigureOut">
              <a:rPr lang="it-IT" smtClean="0"/>
              <a:pPr/>
              <a:t>15/03/2017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BE0BB-C661-4B92-BF78-C2E5AD1AF9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2FB4-695B-48EF-B643-E17609A086A3}" type="datetimeFigureOut">
              <a:rPr lang="it-IT" smtClean="0"/>
              <a:pPr/>
              <a:t>15/03/2017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BE0BB-C661-4B92-BF78-C2E5AD1AF9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2FB4-695B-48EF-B643-E17609A086A3}" type="datetimeFigureOut">
              <a:rPr lang="it-IT" smtClean="0"/>
              <a:pPr/>
              <a:t>15/03/2017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BE0BB-C661-4B92-BF78-C2E5AD1AF9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2FB4-695B-48EF-B643-E17609A086A3}" type="datetimeFigureOut">
              <a:rPr lang="it-IT" smtClean="0"/>
              <a:pPr/>
              <a:t>15/03/2017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BE0BB-C661-4B92-BF78-C2E5AD1AF94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2FB4-695B-48EF-B643-E17609A086A3}" type="datetimeFigureOut">
              <a:rPr lang="it-IT" smtClean="0"/>
              <a:pPr/>
              <a:t>15/03/2017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BE0BB-C661-4B92-BF78-C2E5AD1AF9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2FB4-695B-48EF-B643-E17609A086A3}" type="datetimeFigureOut">
              <a:rPr lang="it-IT" smtClean="0"/>
              <a:pPr/>
              <a:t>15/03/2017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BE0BB-C661-4B92-BF78-C2E5AD1AF9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2FB4-695B-48EF-B643-E17609A086A3}" type="datetimeFigureOut">
              <a:rPr lang="it-IT" smtClean="0"/>
              <a:pPr/>
              <a:t>15/03/2017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BE0BB-C661-4B92-BF78-C2E5AD1AF9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2FB4-695B-48EF-B643-E17609A086A3}" type="datetimeFigureOut">
              <a:rPr lang="it-IT" smtClean="0"/>
              <a:pPr/>
              <a:t>15/03/2017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2BE0BB-C661-4B92-BF78-C2E5AD1AF9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42FB4-695B-48EF-B643-E17609A086A3}" type="datetimeFigureOut">
              <a:rPr lang="it-IT" smtClean="0"/>
              <a:pPr/>
              <a:t>15/03/2017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BE0BB-C661-4B92-BF78-C2E5AD1AF9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9042FB4-695B-48EF-B643-E17609A086A3}" type="datetimeFigureOut">
              <a:rPr lang="it-IT" smtClean="0"/>
              <a:pPr/>
              <a:t>15/03/2017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822BE0BB-C661-4B92-BF78-C2E5AD1AF94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B0F0"/>
                </a:solidFill>
              </a:rPr>
              <a:t>ERASMUS</a:t>
            </a:r>
            <a:r>
              <a:rPr lang="it-IT" dirty="0" smtClean="0">
                <a:solidFill>
                  <a:srgbClr val="00B050"/>
                </a:solidFill>
              </a:rPr>
              <a:t>+</a:t>
            </a:r>
            <a:r>
              <a:rPr lang="it-IT" dirty="0" smtClean="0"/>
              <a:t> </a:t>
            </a:r>
            <a:r>
              <a:rPr lang="it-IT" dirty="0" smtClean="0">
                <a:solidFill>
                  <a:srgbClr val="92D050"/>
                </a:solidFill>
              </a:rPr>
              <a:t>2016</a:t>
            </a:r>
            <a:r>
              <a:rPr lang="it-IT" dirty="0" smtClean="0"/>
              <a:t>-</a:t>
            </a:r>
            <a:r>
              <a:rPr lang="it-IT" dirty="0" smtClean="0">
                <a:solidFill>
                  <a:srgbClr val="009900"/>
                </a:solidFill>
              </a:rPr>
              <a:t>2017</a:t>
            </a:r>
            <a:endParaRPr lang="it-IT" dirty="0">
              <a:solidFill>
                <a:srgbClr val="0099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>
                <a:solidFill>
                  <a:srgbClr val="FF0000"/>
                </a:solidFill>
                <a:latin typeface="Adobe Gothic Std B" pitchFamily="34" charset="-128"/>
                <a:ea typeface="Adobe Gothic Std B" pitchFamily="34" charset="-128"/>
              </a:rPr>
              <a:t>Arts</a:t>
            </a:r>
            <a:r>
              <a:rPr lang="it-IT" dirty="0" smtClean="0">
                <a:solidFill>
                  <a:srgbClr val="FF0000"/>
                </a:solidFill>
                <a:latin typeface="Adobe Gothic Std B" pitchFamily="34" charset="-128"/>
                <a:ea typeface="Adobe Gothic Std B" pitchFamily="34" charset="-128"/>
              </a:rPr>
              <a:t> and </a:t>
            </a:r>
            <a:r>
              <a:rPr lang="it-IT" dirty="0" err="1" smtClean="0">
                <a:solidFill>
                  <a:srgbClr val="FF0000"/>
                </a:solidFill>
                <a:latin typeface="Adobe Gothic Std B" pitchFamily="34" charset="-128"/>
                <a:ea typeface="Adobe Gothic Std B" pitchFamily="34" charset="-128"/>
              </a:rPr>
              <a:t>traditions</a:t>
            </a:r>
            <a:r>
              <a:rPr lang="it-IT" dirty="0" smtClean="0">
                <a:solidFill>
                  <a:srgbClr val="FF0000"/>
                </a:solidFill>
                <a:latin typeface="Adobe Gothic Std B" pitchFamily="34" charset="-128"/>
                <a:ea typeface="Adobe Gothic Std B" pitchFamily="34" charset="-128"/>
              </a:rPr>
              <a:t> in </a:t>
            </a:r>
            <a:r>
              <a:rPr lang="it-IT" dirty="0" err="1" smtClean="0">
                <a:solidFill>
                  <a:srgbClr val="FF0000"/>
                </a:solidFill>
                <a:latin typeface="Adobe Gothic Std B" pitchFamily="34" charset="-128"/>
                <a:ea typeface="Adobe Gothic Std B" pitchFamily="34" charset="-128"/>
              </a:rPr>
              <a:t>modern</a:t>
            </a:r>
            <a:r>
              <a:rPr lang="it-IT" dirty="0" smtClean="0">
                <a:solidFill>
                  <a:srgbClr val="FF0000"/>
                </a:solidFill>
                <a:latin typeface="Adobe Gothic Std B" pitchFamily="34" charset="-128"/>
                <a:ea typeface="Adobe Gothic Std B" pitchFamily="34" charset="-128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Adobe Gothic Std B" pitchFamily="34" charset="-128"/>
                <a:ea typeface="Adobe Gothic Std B" pitchFamily="34" charset="-128"/>
              </a:rPr>
              <a:t>settings</a:t>
            </a:r>
            <a:endParaRPr lang="it-IT" dirty="0">
              <a:solidFill>
                <a:srgbClr val="FF0000"/>
              </a:solidFill>
              <a:latin typeface="Adobe Gothic Std B" pitchFamily="34" charset="-128"/>
              <a:ea typeface="Adobe Gothic Std B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167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71600" y="5301208"/>
            <a:ext cx="7520940" cy="548640"/>
          </a:xfrm>
        </p:spPr>
        <p:txBody>
          <a:bodyPr/>
          <a:lstStyle/>
          <a:p>
            <a:pPr algn="ctr"/>
            <a:r>
              <a:rPr lang="it-IT" sz="6000" dirty="0" smtClean="0">
                <a:solidFill>
                  <a:srgbClr val="FF0000"/>
                </a:solidFill>
              </a:rPr>
              <a:t>Cibi tradizionali</a:t>
            </a:r>
            <a:endParaRPr lang="it-IT" sz="6000" dirty="0">
              <a:solidFill>
                <a:srgbClr val="FF0000"/>
              </a:solidFill>
            </a:endParaRPr>
          </a:p>
        </p:txBody>
      </p:sp>
      <p:pic>
        <p:nvPicPr>
          <p:cNvPr id="4" name="Segnaposto contenuto 3"/>
          <p:cNvPicPr preferRelativeResize="0"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4" y="1808999"/>
            <a:ext cx="2340000" cy="1620000"/>
          </a:xfrm>
        </p:spPr>
      </p:pic>
      <p:pic>
        <p:nvPicPr>
          <p:cNvPr id="5" name="Immagine 4"/>
          <p:cNvPicPr preferRelativeResize="0"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60648"/>
            <a:ext cx="3816424" cy="4608512"/>
          </a:xfrm>
          <a:prstGeom prst="rect">
            <a:avLst/>
          </a:prstGeom>
        </p:spPr>
      </p:pic>
      <p:pic>
        <p:nvPicPr>
          <p:cNvPr id="6" name="Immagine 5"/>
          <p:cNvPicPr preferRelativeResize="0"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1803005"/>
            <a:ext cx="2340000" cy="1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286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" accel="10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accel="10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50"/>
                            </p:stCondLst>
                            <p:childTnLst>
                              <p:par>
                                <p:cTn id="1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2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2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2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2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" accel="10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" accel="10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750"/>
                            </p:stCondLst>
                            <p:childTnLst>
                              <p:par>
                                <p:cTn id="23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50" accel="10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accel="10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50" accel="10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50" accel="10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32604" y="5733256"/>
            <a:ext cx="7520940" cy="548640"/>
          </a:xfrm>
        </p:spPr>
        <p:txBody>
          <a:bodyPr/>
          <a:lstStyle/>
          <a:p>
            <a:pPr algn="ctr"/>
            <a:r>
              <a:rPr lang="it-IT" sz="6000" b="1" dirty="0" err="1" smtClean="0">
                <a:solidFill>
                  <a:srgbClr val="000000"/>
                </a:solidFill>
              </a:rPr>
              <a:t>Popular</a:t>
            </a:r>
            <a:r>
              <a:rPr lang="it-IT" sz="6000" b="1" dirty="0" smtClean="0">
                <a:solidFill>
                  <a:srgbClr val="000000"/>
                </a:solidFill>
              </a:rPr>
              <a:t> </a:t>
            </a:r>
            <a:r>
              <a:rPr lang="it-IT" sz="6000" b="1" dirty="0" err="1" smtClean="0">
                <a:solidFill>
                  <a:srgbClr val="000000"/>
                </a:solidFill>
              </a:rPr>
              <a:t>sports</a:t>
            </a:r>
            <a:endParaRPr lang="it-IT" sz="6000" b="1" dirty="0">
              <a:solidFill>
                <a:srgbClr val="000000"/>
              </a:solidFill>
            </a:endParaRP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3012031"/>
            <a:ext cx="2466975" cy="1857375"/>
          </a:xfr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7393" y="567671"/>
            <a:ext cx="2085975" cy="219075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89214">
            <a:off x="611560" y="293389"/>
            <a:ext cx="2520280" cy="2464767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1384">
            <a:off x="7101731" y="165419"/>
            <a:ext cx="1383184" cy="2589253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77529">
            <a:off x="1198266" y="2521668"/>
            <a:ext cx="2238375" cy="2038350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8025" y="2648988"/>
            <a:ext cx="2085975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090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5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375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75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375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75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375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75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375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6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75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375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6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75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375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5661248"/>
            <a:ext cx="8424936" cy="548640"/>
          </a:xfrm>
        </p:spPr>
        <p:txBody>
          <a:bodyPr/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Best </a:t>
            </a:r>
            <a:r>
              <a:rPr lang="it-IT" sz="3600" b="1" dirty="0" err="1" smtClean="0">
                <a:solidFill>
                  <a:srgbClr val="FF0000"/>
                </a:solidFill>
              </a:rPr>
              <a:t>regards</a:t>
            </a:r>
            <a:r>
              <a:rPr lang="it-IT" sz="3600" b="1" dirty="0" smtClean="0">
                <a:solidFill>
                  <a:srgbClr val="FF0000"/>
                </a:solidFill>
              </a:rPr>
              <a:t> </a:t>
            </a:r>
            <a:r>
              <a:rPr lang="it-IT" sz="3600" b="1" dirty="0" err="1" smtClean="0">
                <a:solidFill>
                  <a:srgbClr val="FF0000"/>
                </a:solidFill>
              </a:rPr>
              <a:t>from</a:t>
            </a:r>
            <a:r>
              <a:rPr lang="it-IT" sz="3600" b="1" dirty="0" smtClean="0">
                <a:solidFill>
                  <a:srgbClr val="FF0000"/>
                </a:solidFill>
              </a:rPr>
              <a:t> the </a:t>
            </a:r>
            <a:r>
              <a:rPr lang="it-IT" sz="3600" b="1" dirty="0" err="1" smtClean="0">
                <a:solidFill>
                  <a:srgbClr val="FF0000"/>
                </a:solidFill>
              </a:rPr>
              <a:t>italian</a:t>
            </a:r>
            <a:r>
              <a:rPr lang="it-IT" sz="3600" b="1" dirty="0" smtClean="0">
                <a:solidFill>
                  <a:srgbClr val="FF0000"/>
                </a:solidFill>
              </a:rPr>
              <a:t> </a:t>
            </a:r>
            <a:r>
              <a:rPr lang="it-IT" sz="3600" b="1" dirty="0" err="1" smtClean="0">
                <a:solidFill>
                  <a:srgbClr val="FF0000"/>
                </a:solidFill>
              </a:rPr>
              <a:t>sky</a:t>
            </a:r>
            <a:r>
              <a:rPr lang="it-IT" sz="3600" b="1" dirty="0" smtClean="0">
                <a:solidFill>
                  <a:srgbClr val="FF0000"/>
                </a:solidFill>
              </a:rPr>
              <a:t>.</a:t>
            </a:r>
            <a:endParaRPr lang="it-IT" sz="3600" b="1" dirty="0">
              <a:solidFill>
                <a:srgbClr val="FF0000"/>
              </a:solidFill>
            </a:endParaRPr>
          </a:p>
        </p:txBody>
      </p:sp>
      <p:pic>
        <p:nvPicPr>
          <p:cNvPr id="7" name="Segnaposto contenuto 6"/>
          <p:cNvPicPr preferRelativeResize="0"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085184"/>
          </a:xfrm>
        </p:spPr>
      </p:pic>
    </p:spTree>
    <p:extLst>
      <p:ext uri="{BB962C8B-B14F-4D97-AF65-F5344CB8AC3E}">
        <p14:creationId xmlns:p14="http://schemas.microsoft.com/office/powerpoint/2010/main" val="103254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2960" y="260648"/>
            <a:ext cx="7520940" cy="653752"/>
          </a:xfrm>
        </p:spPr>
        <p:txBody>
          <a:bodyPr/>
          <a:lstStyle/>
          <a:p>
            <a:pPr algn="ctr"/>
            <a:r>
              <a:rPr lang="it-IT" sz="4000" dirty="0" err="1" smtClean="0"/>
              <a:t>Our</a:t>
            </a:r>
            <a:r>
              <a:rPr lang="it-IT" sz="4000" dirty="0" smtClean="0"/>
              <a:t> </a:t>
            </a:r>
            <a:r>
              <a:rPr lang="it-IT" sz="4000" dirty="0" err="1" smtClean="0"/>
              <a:t>countries</a:t>
            </a:r>
            <a:endParaRPr lang="it-IT" sz="4000" dirty="0"/>
          </a:p>
        </p:txBody>
      </p:sp>
      <p:sp>
        <p:nvSpPr>
          <p:cNvPr id="4" name="Ovale 3"/>
          <p:cNvSpPr/>
          <p:nvPr/>
        </p:nvSpPr>
        <p:spPr>
          <a:xfrm>
            <a:off x="539552" y="1268760"/>
            <a:ext cx="2232248" cy="2016224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isometricOffAxis1Right"/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ArchUpPour">
              <a:avLst/>
            </a:prstTxWarp>
          </a:bodyPr>
          <a:lstStyle/>
          <a:p>
            <a:pPr algn="ctr"/>
            <a:r>
              <a:rPr lang="it-IT" dirty="0" err="1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rgbClr val="00B0F0"/>
                </a:solidFill>
              </a:rPr>
              <a:t>Greece</a:t>
            </a:r>
            <a:endParaRPr lang="it-IT" dirty="0">
              <a:ln>
                <a:solidFill>
                  <a:schemeClr val="accent3">
                    <a:lumMod val="75000"/>
                  </a:schemeClr>
                </a:solidFill>
              </a:ln>
              <a:solidFill>
                <a:srgbClr val="00B0F0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6516216" y="1268760"/>
            <a:ext cx="2232248" cy="2016224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isometricOffAxis2Left"/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ArchDownPour">
              <a:avLst/>
            </a:prstTxWarp>
          </a:bodyPr>
          <a:lstStyle/>
          <a:p>
            <a:pPr algn="ctr"/>
            <a:r>
              <a:rPr lang="it-IT" dirty="0" err="1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</a:rPr>
              <a:t>Lithuania</a:t>
            </a:r>
            <a:endParaRPr lang="it-IT" dirty="0">
              <a:ln>
                <a:solidFill>
                  <a:srgbClr val="7030A0"/>
                </a:solidFill>
              </a:ln>
              <a:solidFill>
                <a:srgbClr val="7030A0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3430796" y="2636912"/>
            <a:ext cx="2232248" cy="2016224"/>
          </a:xfrm>
          <a:prstGeom prst="ellipse">
            <a:avLst/>
          </a:prstGeom>
          <a:solidFill>
            <a:schemeClr val="bg1"/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isometricTopUp"/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CurveUp">
              <a:avLst/>
            </a:prstTxWarp>
          </a:bodyPr>
          <a:lstStyle/>
          <a:p>
            <a:pPr algn="ctr"/>
            <a:r>
              <a:rPr lang="it-IT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Italy</a:t>
            </a:r>
            <a:endParaRPr lang="it-IT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951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1560" y="5445224"/>
            <a:ext cx="7520940" cy="548640"/>
          </a:xfrm>
        </p:spPr>
        <p:txBody>
          <a:bodyPr/>
          <a:lstStyle/>
          <a:p>
            <a:pPr algn="ctr"/>
            <a:r>
              <a:rPr lang="it-IT" sz="4800" dirty="0" smtClean="0"/>
              <a:t>Italy and </a:t>
            </a:r>
            <a:r>
              <a:rPr lang="it-IT" sz="4800" dirty="0" err="1" smtClean="0"/>
              <a:t>its</a:t>
            </a:r>
            <a:r>
              <a:rPr lang="it-IT" sz="4800" dirty="0" smtClean="0"/>
              <a:t> </a:t>
            </a:r>
            <a:r>
              <a:rPr lang="it-IT" sz="4800" dirty="0" err="1" smtClean="0"/>
              <a:t>regions</a:t>
            </a:r>
            <a:endParaRPr lang="it-IT" sz="6600" dirty="0"/>
          </a:p>
        </p:txBody>
      </p:sp>
      <p:pic>
        <p:nvPicPr>
          <p:cNvPr id="10" name="Segnaposto contenuto 9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7181"/>
            <a:ext cx="5112568" cy="5005995"/>
          </a:xfrm>
        </p:spPr>
      </p:pic>
    </p:spTree>
    <p:extLst>
      <p:ext uri="{BB962C8B-B14F-4D97-AF65-F5344CB8AC3E}">
        <p14:creationId xmlns:p14="http://schemas.microsoft.com/office/powerpoint/2010/main" val="896329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750"/>
                            </p:stCondLst>
                            <p:childTnLst>
                              <p:par>
                                <p:cTn id="15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6" dur="1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3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3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3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3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5373216"/>
            <a:ext cx="7848872" cy="1008112"/>
          </a:xfrm>
        </p:spPr>
        <p:txBody>
          <a:bodyPr/>
          <a:lstStyle/>
          <a:p>
            <a:pPr algn="ctr"/>
            <a:r>
              <a:rPr lang="it-IT" sz="6600" dirty="0" err="1" smtClean="0">
                <a:solidFill>
                  <a:srgbClr val="009900"/>
                </a:solidFill>
              </a:rPr>
              <a:t>o</a:t>
            </a:r>
            <a:r>
              <a:rPr lang="it-IT" sz="6600" dirty="0" err="1" smtClean="0">
                <a:solidFill>
                  <a:schemeClr val="bg1"/>
                </a:solidFill>
              </a:rPr>
              <a:t>u</a:t>
            </a:r>
            <a:r>
              <a:rPr lang="it-IT" sz="6600" dirty="0" err="1" smtClean="0">
                <a:solidFill>
                  <a:srgbClr val="FF0000"/>
                </a:solidFill>
              </a:rPr>
              <a:t>r</a:t>
            </a:r>
            <a:r>
              <a:rPr lang="it-IT" sz="6600" dirty="0" smtClean="0">
                <a:solidFill>
                  <a:schemeClr val="bg1"/>
                </a:solidFill>
              </a:rPr>
              <a:t> </a:t>
            </a:r>
            <a:r>
              <a:rPr lang="it-IT" sz="6600" dirty="0" err="1" smtClean="0">
                <a:solidFill>
                  <a:srgbClr val="009900"/>
                </a:solidFill>
              </a:rPr>
              <a:t>f</a:t>
            </a:r>
            <a:r>
              <a:rPr lang="it-IT" sz="6600" dirty="0" err="1" smtClean="0">
                <a:solidFill>
                  <a:schemeClr val="bg1"/>
                </a:solidFill>
              </a:rPr>
              <a:t>l</a:t>
            </a:r>
            <a:r>
              <a:rPr lang="it-IT" sz="6600" dirty="0" err="1" smtClean="0">
                <a:solidFill>
                  <a:srgbClr val="FF0000"/>
                </a:solidFill>
              </a:rPr>
              <a:t>a</a:t>
            </a:r>
            <a:r>
              <a:rPr lang="it-IT" sz="6600" dirty="0" err="1" smtClean="0">
                <a:solidFill>
                  <a:srgbClr val="009900"/>
                </a:solidFill>
              </a:rPr>
              <a:t>g</a:t>
            </a:r>
            <a:endParaRPr lang="it-IT" sz="6600" dirty="0">
              <a:solidFill>
                <a:schemeClr val="bg1"/>
              </a:solidFill>
            </a:endParaRPr>
          </a:p>
        </p:txBody>
      </p:sp>
      <p:pic>
        <p:nvPicPr>
          <p:cNvPr id="8" name="Segnaposto contenuto 7"/>
          <p:cNvPicPr preferRelativeResize="0"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57192"/>
          </a:xfrm>
        </p:spPr>
      </p:pic>
    </p:spTree>
    <p:extLst>
      <p:ext uri="{BB962C8B-B14F-4D97-AF65-F5344CB8AC3E}">
        <p14:creationId xmlns:p14="http://schemas.microsoft.com/office/powerpoint/2010/main" val="2851982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7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37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37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375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375" fill="hold">
                                          <p:stCondLst>
                                            <p:cond delay="1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124744"/>
            <a:ext cx="4469120" cy="3480500"/>
          </a:xfrm>
        </p:spPr>
        <p:txBody>
          <a:bodyPr>
            <a:normAutofit fontScale="92500"/>
          </a:bodyPr>
          <a:lstStyle/>
          <a:p>
            <a:r>
              <a:rPr lang="it-IT" sz="2800" dirty="0" err="1" smtClean="0"/>
              <a:t>President</a:t>
            </a:r>
            <a:r>
              <a:rPr lang="it-IT" sz="2800" dirty="0" smtClean="0"/>
              <a:t> </a:t>
            </a:r>
            <a:r>
              <a:rPr lang="it-IT" sz="2800" dirty="0" err="1" smtClean="0"/>
              <a:t>of</a:t>
            </a:r>
            <a:r>
              <a:rPr lang="it-IT" sz="2800" dirty="0" smtClean="0"/>
              <a:t> the Republic:</a:t>
            </a:r>
            <a:endParaRPr lang="it-IT" sz="2800" dirty="0" smtClean="0">
              <a:solidFill>
                <a:srgbClr val="FF0000"/>
              </a:solidFill>
            </a:endParaRPr>
          </a:p>
          <a:p>
            <a:r>
              <a:rPr lang="it-IT" sz="2800" dirty="0" err="1" smtClean="0"/>
              <a:t>Population</a:t>
            </a:r>
            <a:r>
              <a:rPr lang="it-IT" sz="2800" dirty="0" smtClean="0"/>
              <a:t>: </a:t>
            </a:r>
            <a:endParaRPr lang="it-IT" sz="2800" dirty="0" smtClean="0">
              <a:solidFill>
                <a:srgbClr val="FF0000"/>
              </a:solidFill>
            </a:endParaRPr>
          </a:p>
          <a:p>
            <a:r>
              <a:rPr lang="it-IT" sz="2800" dirty="0" err="1" smtClean="0"/>
              <a:t>Languare</a:t>
            </a:r>
            <a:r>
              <a:rPr lang="it-IT" sz="2800" dirty="0" smtClean="0"/>
              <a:t>: </a:t>
            </a:r>
          </a:p>
          <a:p>
            <a:r>
              <a:rPr lang="it-IT" sz="2800" dirty="0" err="1" smtClean="0"/>
              <a:t>Religion</a:t>
            </a:r>
            <a:r>
              <a:rPr lang="it-IT" sz="2800" dirty="0" smtClean="0"/>
              <a:t>: </a:t>
            </a:r>
          </a:p>
          <a:p>
            <a:r>
              <a:rPr lang="it-IT" sz="2800" dirty="0" err="1" smtClean="0"/>
              <a:t>Currency</a:t>
            </a:r>
            <a:r>
              <a:rPr lang="it-IT" sz="2800" dirty="0" smtClean="0"/>
              <a:t>:</a:t>
            </a:r>
            <a:endParaRPr lang="it-IT" sz="2800" dirty="0" smtClean="0">
              <a:solidFill>
                <a:srgbClr val="FF0000"/>
              </a:solidFill>
            </a:endParaRPr>
          </a:p>
          <a:p>
            <a:r>
              <a:rPr lang="it-IT" sz="2800" dirty="0" err="1" smtClean="0"/>
              <a:t>Climate</a:t>
            </a:r>
            <a:r>
              <a:rPr lang="it-IT" sz="2800" dirty="0" smtClean="0"/>
              <a:t>: </a:t>
            </a:r>
          </a:p>
          <a:p>
            <a:r>
              <a:rPr lang="it-IT" sz="2800" dirty="0" err="1" smtClean="0"/>
              <a:t>Time</a:t>
            </a:r>
            <a:r>
              <a:rPr lang="it-IT" sz="2800" dirty="0" smtClean="0"/>
              <a:t> zone:</a:t>
            </a:r>
            <a:endParaRPr lang="it-IT" sz="2800" dirty="0" smtClean="0">
              <a:solidFill>
                <a:srgbClr val="FF0000"/>
              </a:solidFill>
            </a:endParaRPr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4427984" y="1124744"/>
            <a:ext cx="29690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>
                <a:solidFill>
                  <a:srgbClr val="FF0000"/>
                </a:solidFill>
              </a:rPr>
              <a:t>Sergio  Mattarella 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2267744" y="1628800"/>
            <a:ext cx="33649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>
                <a:solidFill>
                  <a:srgbClr val="FF0000"/>
                </a:solidFill>
              </a:rPr>
              <a:t>59.801.000  abitanti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2051720" y="2060848"/>
            <a:ext cx="13195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>
                <a:solidFill>
                  <a:srgbClr val="FF0000"/>
                </a:solidFill>
              </a:rPr>
              <a:t>Italiana</a:t>
            </a:r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1835696" y="2584068"/>
            <a:ext cx="15097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ts val="800"/>
              </a:spcBef>
            </a:pPr>
            <a:r>
              <a:rPr lang="it-IT" sz="2800" b="1" dirty="0">
                <a:solidFill>
                  <a:srgbClr val="FF0000"/>
                </a:solidFill>
              </a:rPr>
              <a:t>Cattolica</a:t>
            </a:r>
          </a:p>
        </p:txBody>
      </p:sp>
      <p:sp>
        <p:nvSpPr>
          <p:cNvPr id="9" name="Rettangolo 8"/>
          <p:cNvSpPr/>
          <p:nvPr/>
        </p:nvSpPr>
        <p:spPr>
          <a:xfrm>
            <a:off x="1825898" y="3049796"/>
            <a:ext cx="8738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ts val="800"/>
              </a:spcBef>
            </a:pPr>
            <a:r>
              <a:rPr lang="it-IT" sz="2800" b="1" dirty="0">
                <a:solidFill>
                  <a:srgbClr val="FF0000"/>
                </a:solidFill>
              </a:rPr>
              <a:t>Euro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1627265" y="3501008"/>
            <a:ext cx="17926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ts val="800"/>
              </a:spcBef>
            </a:pPr>
            <a:r>
              <a:rPr lang="it-IT" sz="2800" b="1" dirty="0">
                <a:solidFill>
                  <a:srgbClr val="FF0000"/>
                </a:solidFill>
              </a:rPr>
              <a:t>Temperato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2210627" y="4005064"/>
            <a:ext cx="4946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>
                <a:solidFill>
                  <a:srgbClr val="FF0000"/>
                </a:solidFill>
              </a:rPr>
              <a:t>+ 1 </a:t>
            </a:r>
            <a:r>
              <a:rPr lang="it-IT" sz="2800" b="1" dirty="0" err="1" smtClean="0">
                <a:solidFill>
                  <a:srgbClr val="FF0000"/>
                </a:solidFill>
              </a:rPr>
              <a:t>hour</a:t>
            </a:r>
            <a:r>
              <a:rPr lang="it-IT" sz="2800" b="1" dirty="0" smtClean="0">
                <a:solidFill>
                  <a:srgbClr val="FF0000"/>
                </a:solidFill>
              </a:rPr>
              <a:t> </a:t>
            </a:r>
            <a:r>
              <a:rPr lang="it-IT" sz="2800" b="1" dirty="0" err="1" smtClean="0">
                <a:solidFill>
                  <a:srgbClr val="FF0000"/>
                </a:solidFill>
              </a:rPr>
              <a:t>Greenwich</a:t>
            </a:r>
            <a:r>
              <a:rPr lang="it-IT" sz="2800" b="1" dirty="0" smtClean="0">
                <a:solidFill>
                  <a:srgbClr val="FF0000"/>
                </a:solidFill>
              </a:rPr>
              <a:t> </a:t>
            </a:r>
            <a:r>
              <a:rPr lang="it-IT" sz="2800" b="1" dirty="0" err="1" smtClean="0">
                <a:solidFill>
                  <a:srgbClr val="FF0000"/>
                </a:solidFill>
              </a:rPr>
              <a:t>Mean</a:t>
            </a:r>
            <a:r>
              <a:rPr lang="it-IT" sz="2800" b="1" dirty="0" smtClean="0">
                <a:solidFill>
                  <a:srgbClr val="FF0000"/>
                </a:solidFill>
              </a:rPr>
              <a:t> </a:t>
            </a:r>
            <a:r>
              <a:rPr lang="it-IT" sz="2800" b="1" dirty="0" err="1" smtClean="0">
                <a:solidFill>
                  <a:srgbClr val="FF0000"/>
                </a:solidFill>
              </a:rPr>
              <a:t>Time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1115616" y="188640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0070C0"/>
                </a:solidFill>
              </a:rPr>
              <a:t>FACTS AND </a:t>
            </a:r>
            <a:r>
              <a:rPr lang="it-IT" sz="3600" b="1" dirty="0" err="1" smtClean="0">
                <a:solidFill>
                  <a:srgbClr val="0070C0"/>
                </a:solidFill>
              </a:rPr>
              <a:t>FIGURES…</a:t>
            </a:r>
            <a:endParaRPr lang="it-IT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601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5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5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500"/>
                            </p:stCondLst>
                            <p:childTnLst>
                              <p:par>
                                <p:cTn id="4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9500"/>
                            </p:stCondLst>
                            <p:childTnLst>
                              <p:par>
                                <p:cTn id="5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500"/>
                            </p:stCondLst>
                            <p:childTnLst>
                              <p:par>
                                <p:cTn id="6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1500"/>
                            </p:stCondLst>
                            <p:childTnLst>
                              <p:par>
                                <p:cTn id="7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2500"/>
                            </p:stCondLst>
                            <p:childTnLst>
                              <p:par>
                                <p:cTn id="8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3500"/>
                            </p:stCondLst>
                            <p:childTnLst>
                              <p:par>
                                <p:cTn id="9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4500"/>
                            </p:stCondLst>
                            <p:childTnLst>
                              <p:par>
                                <p:cTn id="10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5500"/>
                            </p:stCondLst>
                            <p:childTnLst>
                              <p:par>
                                <p:cTn id="10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8" grpId="0"/>
      <p:bldP spid="9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39752" y="1268760"/>
            <a:ext cx="4392488" cy="697587"/>
          </a:xfrm>
        </p:spPr>
        <p:txBody>
          <a:bodyPr/>
          <a:lstStyle/>
          <a:p>
            <a:pPr algn="ctr"/>
            <a:r>
              <a:rPr lang="it-IT" dirty="0" smtClean="0"/>
              <a:t>Some </a:t>
            </a:r>
            <a:r>
              <a:rPr lang="it-IT" dirty="0" err="1" smtClean="0"/>
              <a:t>regional</a:t>
            </a:r>
            <a:r>
              <a:rPr lang="it-IT" dirty="0" smtClean="0"/>
              <a:t> </a:t>
            </a:r>
            <a:r>
              <a:rPr lang="it-IT" dirty="0" err="1" smtClean="0"/>
              <a:t>traditional</a:t>
            </a:r>
            <a:r>
              <a:rPr lang="it-IT" dirty="0" smtClean="0"/>
              <a:t> </a:t>
            </a:r>
            <a:r>
              <a:rPr lang="it-IT" dirty="0" err="1" smtClean="0"/>
              <a:t>Costumes</a:t>
            </a:r>
            <a:endParaRPr lang="it-IT" dirty="0"/>
          </a:p>
        </p:txBody>
      </p:sp>
      <p:pic>
        <p:nvPicPr>
          <p:cNvPr id="14" name="Segnaposto contenuto 1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1752600" cy="2609850"/>
          </a:xfrm>
        </p:spPr>
      </p:pic>
      <p:pic>
        <p:nvPicPr>
          <p:cNvPr id="15" name="Immagin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116632"/>
            <a:ext cx="1752600" cy="2609850"/>
          </a:xfrm>
          <a:prstGeom prst="rect">
            <a:avLst/>
          </a:prstGeom>
        </p:spPr>
      </p:pic>
      <p:pic>
        <p:nvPicPr>
          <p:cNvPr id="16" name="Immagin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2564904"/>
            <a:ext cx="1943100" cy="235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64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18757"/>
            <a:ext cx="7776864" cy="548640"/>
          </a:xfrm>
          <a:solidFill>
            <a:srgbClr val="FFFF00">
              <a:alpha val="31000"/>
            </a:srgbClr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it-IT" dirty="0" err="1" smtClean="0">
                <a:solidFill>
                  <a:srgbClr val="FF0000"/>
                </a:solidFill>
              </a:rPr>
              <a:t>Holidays</a:t>
            </a:r>
            <a:r>
              <a:rPr lang="it-IT" dirty="0" smtClean="0">
                <a:solidFill>
                  <a:srgbClr val="FF0000"/>
                </a:solidFill>
              </a:rPr>
              <a:t> and </a:t>
            </a:r>
            <a:r>
              <a:rPr lang="it-IT" dirty="0" err="1" smtClean="0">
                <a:solidFill>
                  <a:srgbClr val="FF0000"/>
                </a:solidFill>
              </a:rPr>
              <a:t>school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days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764704"/>
            <a:ext cx="7776864" cy="4176464"/>
          </a:xfrm>
          <a:gradFill>
            <a:gsLst>
              <a:gs pos="6000">
                <a:srgbClr val="03D4A8"/>
              </a:gs>
              <a:gs pos="53000">
                <a:srgbClr val="21D6E0"/>
              </a:gs>
              <a:gs pos="90000">
                <a:srgbClr val="0087E6">
                  <a:lumMod val="62000"/>
                  <a:lumOff val="38000"/>
                  <a:alpha val="25000"/>
                </a:srgbClr>
              </a:gs>
              <a:gs pos="100000">
                <a:srgbClr val="005CBF"/>
              </a:gs>
            </a:gsLst>
            <a:lin ang="5400000" scaled="0"/>
          </a:gradFill>
          <a:ln w="28575" cmpd="sng">
            <a:solidFill>
              <a:srgbClr val="FF0000"/>
            </a:solidFill>
          </a:ln>
          <a:effectLst>
            <a:outerShdw dist="38100" dir="5400000" sx="1000" sy="1000" algn="t" rotWithShape="0">
              <a:prstClr val="black">
                <a:alpha val="9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GB" sz="2000" dirty="0" smtClean="0"/>
              <a:t>Lessons start on 15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September</a:t>
            </a:r>
          </a:p>
          <a:p>
            <a:r>
              <a:rPr lang="en-GB" sz="2000" dirty="0" smtClean="0"/>
              <a:t>All Saints’ Holiday : 1st November</a:t>
            </a:r>
          </a:p>
          <a:p>
            <a:r>
              <a:rPr lang="en-GB" sz="2000" dirty="0" smtClean="0"/>
              <a:t>The </a:t>
            </a:r>
            <a:r>
              <a:rPr lang="en-GB" sz="2000" dirty="0" err="1" smtClean="0"/>
              <a:t>deads’s</a:t>
            </a:r>
            <a:r>
              <a:rPr lang="en-GB" sz="2000" dirty="0" smtClean="0"/>
              <a:t> holiday: 2</a:t>
            </a:r>
            <a:r>
              <a:rPr lang="en-GB" sz="2000" baseline="30000" dirty="0" smtClean="0"/>
              <a:t>nd</a:t>
            </a:r>
            <a:r>
              <a:rPr lang="en-GB" sz="2000" dirty="0" smtClean="0"/>
              <a:t>  November</a:t>
            </a:r>
          </a:p>
          <a:p>
            <a:r>
              <a:rPr lang="en-GB" sz="2000" dirty="0" smtClean="0"/>
              <a:t>Immaculate Conception’s holiday: 8</a:t>
            </a:r>
            <a:r>
              <a:rPr lang="en-GB" sz="2000" baseline="30000" dirty="0" smtClean="0"/>
              <a:t>th </a:t>
            </a:r>
            <a:r>
              <a:rPr lang="en-GB" sz="2000" dirty="0" smtClean="0"/>
              <a:t> </a:t>
            </a:r>
            <a:r>
              <a:rPr lang="en-GB" sz="2000" dirty="0" err="1" smtClean="0"/>
              <a:t>Dicember</a:t>
            </a:r>
            <a:r>
              <a:rPr lang="en-GB" sz="2000" dirty="0" smtClean="0"/>
              <a:t> </a:t>
            </a:r>
          </a:p>
          <a:p>
            <a:r>
              <a:rPr lang="en-GB" sz="2000" dirty="0" smtClean="0"/>
              <a:t>Christmas break: from 24</a:t>
            </a:r>
            <a:r>
              <a:rPr lang="en-GB" sz="2000" baseline="30000" dirty="0" smtClean="0"/>
              <a:t>th </a:t>
            </a:r>
            <a:r>
              <a:rPr lang="en-GB" sz="2000" dirty="0" smtClean="0"/>
              <a:t> December to 7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January</a:t>
            </a:r>
          </a:p>
          <a:p>
            <a:r>
              <a:rPr lang="en-GB" sz="2000" dirty="0" smtClean="0"/>
              <a:t>Easter break: from 13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to 18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 April</a:t>
            </a:r>
          </a:p>
          <a:p>
            <a:r>
              <a:rPr lang="en-GB" sz="2000" dirty="0" smtClean="0"/>
              <a:t>Liberation Day: 25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 April</a:t>
            </a:r>
          </a:p>
          <a:p>
            <a:r>
              <a:rPr lang="en-GB" sz="2000" dirty="0" smtClean="0"/>
              <a:t>Labour day:  1</a:t>
            </a:r>
            <a:r>
              <a:rPr lang="en-GB" sz="2000" baseline="30000" dirty="0" smtClean="0"/>
              <a:t>st</a:t>
            </a:r>
            <a:r>
              <a:rPr lang="en-GB" sz="2000" dirty="0" smtClean="0"/>
              <a:t>  May</a:t>
            </a:r>
          </a:p>
          <a:p>
            <a:r>
              <a:rPr lang="en-GB" sz="2000" dirty="0" smtClean="0"/>
              <a:t>Republic day: 2</a:t>
            </a:r>
            <a:r>
              <a:rPr lang="en-GB" sz="2000" baseline="30000" dirty="0" smtClean="0"/>
              <a:t>nd</a:t>
            </a:r>
            <a:r>
              <a:rPr lang="en-GB" sz="2000" dirty="0" smtClean="0"/>
              <a:t> June</a:t>
            </a:r>
          </a:p>
          <a:p>
            <a:r>
              <a:rPr lang="en-GB" sz="2000" dirty="0" smtClean="0"/>
              <a:t>Lessons end on June 8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</a:t>
            </a:r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29383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25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25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25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25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25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25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25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8250"/>
                            </p:stCondLst>
                            <p:childTnLst>
                              <p:par>
                                <p:cTn id="5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9250"/>
                            </p:stCondLst>
                            <p:childTnLst>
                              <p:par>
                                <p:cTn id="5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250"/>
                            </p:stCondLst>
                            <p:childTnLst>
                              <p:par>
                                <p:cTn id="6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1250"/>
                            </p:stCondLst>
                            <p:childTnLst>
                              <p:par>
                                <p:cTn id="7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39752" y="5085184"/>
            <a:ext cx="4392488" cy="1152128"/>
          </a:xfrm>
        </p:spPr>
        <p:txBody>
          <a:bodyPr/>
          <a:lstStyle/>
          <a:p>
            <a:pPr algn="ctr"/>
            <a:r>
              <a:rPr lang="it-IT" sz="5400" b="1" dirty="0" err="1" smtClean="0"/>
              <a:t>Our</a:t>
            </a:r>
            <a:r>
              <a:rPr lang="it-IT" sz="5400" b="1" dirty="0" smtClean="0"/>
              <a:t> </a:t>
            </a:r>
            <a:r>
              <a:rPr lang="it-IT" sz="5400" b="1" dirty="0" err="1" smtClean="0"/>
              <a:t>territory</a:t>
            </a:r>
            <a:endParaRPr lang="it-IT" sz="5400" b="1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60648"/>
            <a:ext cx="4753346" cy="4753346"/>
          </a:xfrm>
        </p:spPr>
      </p:pic>
      <p:sp>
        <p:nvSpPr>
          <p:cNvPr id="5" name="CasellaDiTesto 4"/>
          <p:cNvSpPr txBox="1"/>
          <p:nvPr/>
        </p:nvSpPr>
        <p:spPr>
          <a:xfrm>
            <a:off x="2195736" y="1052736"/>
            <a:ext cx="122413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Mountains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508104" y="980728"/>
            <a:ext cx="122413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dirty="0" err="1" smtClean="0"/>
              <a:t>Plains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851920" y="3995772"/>
            <a:ext cx="122413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Hills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10024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600" dirty="0" smtClean="0">
                <a:solidFill>
                  <a:srgbClr val="00FF00"/>
                </a:solidFill>
              </a:rPr>
              <a:t>Occupazione economia</a:t>
            </a:r>
            <a:endParaRPr lang="it-IT" sz="3600" dirty="0">
              <a:solidFill>
                <a:srgbClr val="00FF00"/>
              </a:solidFill>
            </a:endParaRP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1000" contrast="1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7711" b="-7711"/>
          <a:stretch/>
        </p:blipFill>
        <p:spPr>
          <a:xfrm>
            <a:off x="827584" y="1052736"/>
            <a:ext cx="7560840" cy="4176464"/>
          </a:xfrm>
        </p:spPr>
      </p:pic>
    </p:spTree>
    <p:extLst>
      <p:ext uri="{BB962C8B-B14F-4D97-AF65-F5344CB8AC3E}">
        <p14:creationId xmlns:p14="http://schemas.microsoft.com/office/powerpoint/2010/main" val="2290796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oli">
  <a:themeElements>
    <a:clrScheme name="Angoli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ol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oli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</TotalTime>
  <Words>143</Words>
  <Application>Microsoft Office PowerPoint</Application>
  <PresentationFormat>Presentazione su schermo (4:3)</PresentationFormat>
  <Paragraphs>43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Angoli</vt:lpstr>
      <vt:lpstr>ERASMUS+ 2016-2017</vt:lpstr>
      <vt:lpstr>Our countries</vt:lpstr>
      <vt:lpstr>Italy and its regions</vt:lpstr>
      <vt:lpstr>our flag</vt:lpstr>
      <vt:lpstr>Presentazione standard di PowerPoint</vt:lpstr>
      <vt:lpstr>Some regional traditional Costumes</vt:lpstr>
      <vt:lpstr>Holidays and school days</vt:lpstr>
      <vt:lpstr>Our territory</vt:lpstr>
      <vt:lpstr>Occupazione economia</vt:lpstr>
      <vt:lpstr>Cibi tradizionali</vt:lpstr>
      <vt:lpstr>Popular sports</vt:lpstr>
      <vt:lpstr>Best regards from the italian sky.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ERASMUS+ 2016-2017</dc:title>
  <dc:creator>Ireneo</dc:creator>
  <cp:lastModifiedBy>Ireneo</cp:lastModifiedBy>
  <cp:revision>32</cp:revision>
  <dcterms:created xsi:type="dcterms:W3CDTF">2016-11-01T08:32:26Z</dcterms:created>
  <dcterms:modified xsi:type="dcterms:W3CDTF">2017-03-15T14:48:21Z</dcterms:modified>
</cp:coreProperties>
</file>